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harts/chart8.xml" ContentType="application/vnd.openxmlformats-officedocument.drawingml.chart+xml"/>
  <Override PartName="/ppt/slideLayouts/slideLayout10.xml" ContentType="application/vnd.openxmlformats-officedocument.presentationml.slideLayout+xml"/>
  <Default Extension="gif" ContentType="image/gif"/>
  <Default Extension="tiff" ContentType="image/tiff"/>
  <Override PartName="/ppt/charts/chart6.xml" ContentType="application/vnd.openxmlformats-officedocument.drawingml.chart+xml"/>
  <Override PartName="/ppt/charts/chart7.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7" r:id="rId3"/>
    <p:sldId id="268" r:id="rId4"/>
    <p:sldId id="258" r:id="rId5"/>
    <p:sldId id="257" r:id="rId6"/>
    <p:sldId id="259" r:id="rId7"/>
    <p:sldId id="269" r:id="rId8"/>
    <p:sldId id="261" r:id="rId9"/>
    <p:sldId id="262" r:id="rId10"/>
    <p:sldId id="265" r:id="rId11"/>
    <p:sldId id="264" r:id="rId12"/>
    <p:sldId id="266" r:id="rId13"/>
  </p:sldIdLst>
  <p:sldSz cx="9144000" cy="6858000" type="screen4x3"/>
  <p:notesSz cx="6858000" cy="9144000"/>
  <p:defaultText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show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66" d="100"/>
          <a:sy n="66" d="100"/>
        </p:scale>
        <p:origin x="-1284" y="-24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oleObject" Target="file:///F:\CARLOS%20AMASIFUEN\pal&#233;o\sans%20&#233;corces\Regressions_distri_spatial_non_&#233;corce%20GdL.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F:\CARLOS%20AMASIFUEN\pal&#233;o\sans%20&#233;corces\Regressions_distri_spatial_non_&#233;corce%20GdL.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F:\CARLOS%20AMASIFUEN\pal&#233;o\sans%20&#233;corces\Regressions_distri_spatial_non_&#233;corce%20GdL.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F:\CARLOS%20AMASIFUEN\pal&#233;o\sans%20&#233;corces\Regressions_distri_spatial_non_&#233;corce%20GdL.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F:\CARLOS%20AMASIFUEN\pal&#233;o\sans%20&#233;corces\Regressions_distri_spatial_non_&#233;corce%20GdL.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F:\CARLOS%20AMASIFUEN\pal&#233;o\sans%20&#233;corces\Regressions_distri_spatial_non_&#233;corce%20GdL.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F:\CARLOS%20AMASIFUEN\pal&#233;o\sans%20&#233;corces\Regressions_distri_spatial_non_&#233;corce%20GdL.xlsx"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file:///F:\CARLOS%20AMASIFUEN\pal&#233;o\sans%20&#233;corces\Regressions_distri_spatial_non_&#233;corce%20GdL.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s-PE"/>
  <c:style val="1"/>
  <c:chart>
    <c:view3D>
      <c:perspective val="30"/>
    </c:view3D>
    <c:plotArea>
      <c:layout>
        <c:manualLayout>
          <c:layoutTarget val="inner"/>
          <c:xMode val="edge"/>
          <c:yMode val="edge"/>
          <c:x val="0.15952981916073719"/>
          <c:y val="6.168023320921643E-2"/>
          <c:w val="0.72591842791097583"/>
          <c:h val="0.75673267378706011"/>
        </c:manualLayout>
      </c:layout>
      <c:bar3DChart>
        <c:barDir val="col"/>
        <c:grouping val="standard"/>
        <c:ser>
          <c:idx val="0"/>
          <c:order val="0"/>
          <c:tx>
            <c:strRef>
              <c:f>'distr spat'!$B$237</c:f>
              <c:strCache>
                <c:ptCount val="1"/>
                <c:pt idx="0">
                  <c:v>0</c:v>
                </c:pt>
              </c:strCache>
            </c:strRef>
          </c:tx>
          <c:cat>
            <c:numRef>
              <c:f>'distr spat'!$C$236:$M$236</c:f>
              <c:numCache>
                <c:formatCode>General</c:formatCode>
                <c:ptCount val="11"/>
                <c:pt idx="0">
                  <c:v>0</c:v>
                </c:pt>
                <c:pt idx="1">
                  <c:v>5</c:v>
                </c:pt>
                <c:pt idx="2">
                  <c:v>10</c:v>
                </c:pt>
                <c:pt idx="3">
                  <c:v>15</c:v>
                </c:pt>
                <c:pt idx="4">
                  <c:v>20</c:v>
                </c:pt>
                <c:pt idx="5">
                  <c:v>25</c:v>
                </c:pt>
                <c:pt idx="6">
                  <c:v>30</c:v>
                </c:pt>
                <c:pt idx="7">
                  <c:v>35</c:v>
                </c:pt>
                <c:pt idx="8">
                  <c:v>40</c:v>
                </c:pt>
                <c:pt idx="9">
                  <c:v>45</c:v>
                </c:pt>
                <c:pt idx="10">
                  <c:v>50</c:v>
                </c:pt>
              </c:numCache>
            </c:numRef>
          </c:cat>
          <c:val>
            <c:numRef>
              <c:f>'distr spat'!$C$237:$M$237</c:f>
              <c:numCache>
                <c:formatCode>General</c:formatCode>
                <c:ptCount val="11"/>
                <c:pt idx="0">
                  <c:v>4</c:v>
                </c:pt>
                <c:pt idx="1">
                  <c:v>15</c:v>
                </c:pt>
                <c:pt idx="2">
                  <c:v>32</c:v>
                </c:pt>
                <c:pt idx="3">
                  <c:v>61</c:v>
                </c:pt>
                <c:pt idx="4">
                  <c:v>7</c:v>
                </c:pt>
                <c:pt idx="5">
                  <c:v>15</c:v>
                </c:pt>
                <c:pt idx="6">
                  <c:v>14</c:v>
                </c:pt>
                <c:pt idx="7">
                  <c:v>17</c:v>
                </c:pt>
                <c:pt idx="8">
                  <c:v>45</c:v>
                </c:pt>
                <c:pt idx="9">
                  <c:v>7</c:v>
                </c:pt>
                <c:pt idx="10">
                  <c:v>17</c:v>
                </c:pt>
              </c:numCache>
            </c:numRef>
          </c:val>
        </c:ser>
        <c:ser>
          <c:idx val="1"/>
          <c:order val="1"/>
          <c:tx>
            <c:strRef>
              <c:f>'distr spat'!$B$238</c:f>
              <c:strCache>
                <c:ptCount val="1"/>
                <c:pt idx="0">
                  <c:v>5</c:v>
                </c:pt>
              </c:strCache>
            </c:strRef>
          </c:tx>
          <c:cat>
            <c:numRef>
              <c:f>'distr spat'!$C$236:$M$236</c:f>
              <c:numCache>
                <c:formatCode>General</c:formatCode>
                <c:ptCount val="11"/>
                <c:pt idx="0">
                  <c:v>0</c:v>
                </c:pt>
                <c:pt idx="1">
                  <c:v>5</c:v>
                </c:pt>
                <c:pt idx="2">
                  <c:v>10</c:v>
                </c:pt>
                <c:pt idx="3">
                  <c:v>15</c:v>
                </c:pt>
                <c:pt idx="4">
                  <c:v>20</c:v>
                </c:pt>
                <c:pt idx="5">
                  <c:v>25</c:v>
                </c:pt>
                <c:pt idx="6">
                  <c:v>30</c:v>
                </c:pt>
                <c:pt idx="7">
                  <c:v>35</c:v>
                </c:pt>
                <c:pt idx="8">
                  <c:v>40</c:v>
                </c:pt>
                <c:pt idx="9">
                  <c:v>45</c:v>
                </c:pt>
                <c:pt idx="10">
                  <c:v>50</c:v>
                </c:pt>
              </c:numCache>
            </c:numRef>
          </c:cat>
          <c:val>
            <c:numRef>
              <c:f>'distr spat'!$C$238:$M$238</c:f>
              <c:numCache>
                <c:formatCode>General</c:formatCode>
                <c:ptCount val="11"/>
                <c:pt idx="0">
                  <c:v>52</c:v>
                </c:pt>
                <c:pt idx="5">
                  <c:v>19</c:v>
                </c:pt>
                <c:pt idx="10">
                  <c:v>10</c:v>
                </c:pt>
              </c:numCache>
            </c:numRef>
          </c:val>
        </c:ser>
        <c:ser>
          <c:idx val="2"/>
          <c:order val="2"/>
          <c:tx>
            <c:strRef>
              <c:f>'distr spat'!$B$239</c:f>
              <c:strCache>
                <c:ptCount val="1"/>
                <c:pt idx="0">
                  <c:v>10</c:v>
                </c:pt>
              </c:strCache>
            </c:strRef>
          </c:tx>
          <c:cat>
            <c:numRef>
              <c:f>'distr spat'!$C$236:$M$236</c:f>
              <c:numCache>
                <c:formatCode>General</c:formatCode>
                <c:ptCount val="11"/>
                <c:pt idx="0">
                  <c:v>0</c:v>
                </c:pt>
                <c:pt idx="1">
                  <c:v>5</c:v>
                </c:pt>
                <c:pt idx="2">
                  <c:v>10</c:v>
                </c:pt>
                <c:pt idx="3">
                  <c:v>15</c:v>
                </c:pt>
                <c:pt idx="4">
                  <c:v>20</c:v>
                </c:pt>
                <c:pt idx="5">
                  <c:v>25</c:v>
                </c:pt>
                <c:pt idx="6">
                  <c:v>30</c:v>
                </c:pt>
                <c:pt idx="7">
                  <c:v>35</c:v>
                </c:pt>
                <c:pt idx="8">
                  <c:v>40</c:v>
                </c:pt>
                <c:pt idx="9">
                  <c:v>45</c:v>
                </c:pt>
                <c:pt idx="10">
                  <c:v>50</c:v>
                </c:pt>
              </c:numCache>
            </c:numRef>
          </c:cat>
          <c:val>
            <c:numRef>
              <c:f>'distr spat'!$C$239:$M$239</c:f>
              <c:numCache>
                <c:formatCode>General</c:formatCode>
                <c:ptCount val="11"/>
                <c:pt idx="0">
                  <c:v>13</c:v>
                </c:pt>
                <c:pt idx="1">
                  <c:v>72</c:v>
                </c:pt>
                <c:pt idx="2">
                  <c:v>19</c:v>
                </c:pt>
                <c:pt idx="3">
                  <c:v>27</c:v>
                </c:pt>
                <c:pt idx="4">
                  <c:v>51</c:v>
                </c:pt>
                <c:pt idx="5">
                  <c:v>34</c:v>
                </c:pt>
                <c:pt idx="6">
                  <c:v>12</c:v>
                </c:pt>
                <c:pt idx="7">
                  <c:v>20</c:v>
                </c:pt>
                <c:pt idx="8">
                  <c:v>16</c:v>
                </c:pt>
                <c:pt idx="9">
                  <c:v>18</c:v>
                </c:pt>
                <c:pt idx="10">
                  <c:v>92</c:v>
                </c:pt>
              </c:numCache>
            </c:numRef>
          </c:val>
        </c:ser>
        <c:shape val="box"/>
        <c:axId val="51963008"/>
        <c:axId val="51964928"/>
        <c:axId val="51904960"/>
      </c:bar3DChart>
      <c:catAx>
        <c:axId val="51963008"/>
        <c:scaling>
          <c:orientation val="minMax"/>
        </c:scaling>
        <c:axPos val="b"/>
        <c:title>
          <c:tx>
            <c:rich>
              <a:bodyPr/>
              <a:lstStyle/>
              <a:p>
                <a:pPr>
                  <a:defRPr/>
                </a:pPr>
                <a:r>
                  <a:rPr lang="es-PE"/>
                  <a:t>Longueur (m)</a:t>
                </a:r>
              </a:p>
            </c:rich>
          </c:tx>
          <c:layout/>
        </c:title>
        <c:numFmt formatCode="General" sourceLinked="1"/>
        <c:tickLblPos val="nextTo"/>
        <c:crossAx val="51964928"/>
        <c:crosses val="autoZero"/>
        <c:auto val="1"/>
        <c:lblAlgn val="ctr"/>
        <c:lblOffset val="100"/>
      </c:catAx>
      <c:valAx>
        <c:axId val="51964928"/>
        <c:scaling>
          <c:orientation val="minMax"/>
        </c:scaling>
        <c:axPos val="l"/>
        <c:majorGridlines/>
        <c:title>
          <c:tx>
            <c:rich>
              <a:bodyPr rot="-5400000" vert="horz"/>
              <a:lstStyle/>
              <a:p>
                <a:pPr>
                  <a:defRPr/>
                </a:pPr>
                <a:r>
                  <a:rPr lang="es-PE"/>
                  <a:t>Nombre de particules</a:t>
                </a:r>
              </a:p>
            </c:rich>
          </c:tx>
          <c:layout/>
        </c:title>
        <c:numFmt formatCode="General" sourceLinked="1"/>
        <c:tickLblPos val="nextTo"/>
        <c:crossAx val="51963008"/>
        <c:crosses val="autoZero"/>
        <c:crossBetween val="between"/>
      </c:valAx>
      <c:serAx>
        <c:axId val="51904960"/>
        <c:scaling>
          <c:orientation val="minMax"/>
        </c:scaling>
        <c:axPos val="b"/>
        <c:title>
          <c:tx>
            <c:rich>
              <a:bodyPr rot="-5400000" vert="horz"/>
              <a:lstStyle/>
              <a:p>
                <a:pPr>
                  <a:defRPr/>
                </a:pPr>
                <a:r>
                  <a:rPr lang="es-PE"/>
                  <a:t>Largeur (m)</a:t>
                </a:r>
              </a:p>
            </c:rich>
          </c:tx>
          <c:layout/>
        </c:title>
        <c:tickLblPos val="nextTo"/>
        <c:crossAx val="51964928"/>
        <c:crosses val="autoZero"/>
        <c:tickLblSkip val="1"/>
      </c:serAx>
    </c:plotArea>
    <c:plotVisOnly val="1"/>
  </c:chart>
  <c:spPr>
    <a:solidFill>
      <a:prstClr val="white"/>
    </a:solidFill>
  </c:spPr>
  <c:txPr>
    <a:bodyPr/>
    <a:lstStyle/>
    <a:p>
      <a:pPr>
        <a:defRPr>
          <a:solidFill>
            <a:schemeClr val="bg1"/>
          </a:solidFill>
        </a:defRPr>
      </a:pPr>
      <a:endParaRPr lang="es-PE"/>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lang val="es-PE"/>
  <c:style val="1"/>
  <c:chart>
    <c:view3D>
      <c:perspective val="30"/>
    </c:view3D>
    <c:plotArea>
      <c:layout>
        <c:manualLayout>
          <c:layoutTarget val="inner"/>
          <c:xMode val="edge"/>
          <c:yMode val="edge"/>
          <c:x val="0.12823433393748554"/>
          <c:y val="5.7377409410087239E-2"/>
          <c:w val="0.75970528411988825"/>
          <c:h val="0.75819915619781231"/>
        </c:manualLayout>
      </c:layout>
      <c:bar3DChart>
        <c:barDir val="col"/>
        <c:grouping val="standard"/>
        <c:ser>
          <c:idx val="0"/>
          <c:order val="0"/>
          <c:tx>
            <c:strRef>
              <c:f>'distr spat'!$B$243</c:f>
              <c:strCache>
                <c:ptCount val="1"/>
                <c:pt idx="0">
                  <c:v>0</c:v>
                </c:pt>
              </c:strCache>
            </c:strRef>
          </c:tx>
          <c:cat>
            <c:numRef>
              <c:f>'distr spat'!$C$242:$M$242</c:f>
              <c:numCache>
                <c:formatCode>General</c:formatCode>
                <c:ptCount val="11"/>
                <c:pt idx="0">
                  <c:v>0</c:v>
                </c:pt>
                <c:pt idx="1">
                  <c:v>5</c:v>
                </c:pt>
                <c:pt idx="2">
                  <c:v>10</c:v>
                </c:pt>
                <c:pt idx="3">
                  <c:v>15</c:v>
                </c:pt>
                <c:pt idx="4">
                  <c:v>20</c:v>
                </c:pt>
                <c:pt idx="5">
                  <c:v>25</c:v>
                </c:pt>
                <c:pt idx="6">
                  <c:v>30</c:v>
                </c:pt>
                <c:pt idx="7">
                  <c:v>35</c:v>
                </c:pt>
                <c:pt idx="8">
                  <c:v>40</c:v>
                </c:pt>
                <c:pt idx="9">
                  <c:v>45</c:v>
                </c:pt>
                <c:pt idx="10">
                  <c:v>50</c:v>
                </c:pt>
              </c:numCache>
            </c:numRef>
          </c:cat>
          <c:val>
            <c:numRef>
              <c:f>'distr spat'!$C$243:$M$243</c:f>
              <c:numCache>
                <c:formatCode>General</c:formatCode>
                <c:ptCount val="11"/>
                <c:pt idx="0">
                  <c:v>7.7800000000000036E-2</c:v>
                </c:pt>
                <c:pt idx="1">
                  <c:v>0.30910000000000021</c:v>
                </c:pt>
                <c:pt idx="2">
                  <c:v>0.69570000000000032</c:v>
                </c:pt>
                <c:pt idx="3">
                  <c:v>1.6077999999999992</c:v>
                </c:pt>
                <c:pt idx="4">
                  <c:v>0.1961</c:v>
                </c:pt>
                <c:pt idx="5">
                  <c:v>0.30600000000000022</c:v>
                </c:pt>
                <c:pt idx="6">
                  <c:v>0.25380000000000008</c:v>
                </c:pt>
                <c:pt idx="7">
                  <c:v>0.31680000000000036</c:v>
                </c:pt>
                <c:pt idx="8">
                  <c:v>0.50109999999999999</c:v>
                </c:pt>
                <c:pt idx="9">
                  <c:v>7.920000000000002E-2</c:v>
                </c:pt>
                <c:pt idx="10">
                  <c:v>0.29140000000000021</c:v>
                </c:pt>
              </c:numCache>
            </c:numRef>
          </c:val>
        </c:ser>
        <c:ser>
          <c:idx val="1"/>
          <c:order val="1"/>
          <c:tx>
            <c:strRef>
              <c:f>'distr spat'!$B$244</c:f>
              <c:strCache>
                <c:ptCount val="1"/>
                <c:pt idx="0">
                  <c:v>5</c:v>
                </c:pt>
              </c:strCache>
            </c:strRef>
          </c:tx>
          <c:cat>
            <c:numRef>
              <c:f>'distr spat'!$C$242:$M$242</c:f>
              <c:numCache>
                <c:formatCode>General</c:formatCode>
                <c:ptCount val="11"/>
                <c:pt idx="0">
                  <c:v>0</c:v>
                </c:pt>
                <c:pt idx="1">
                  <c:v>5</c:v>
                </c:pt>
                <c:pt idx="2">
                  <c:v>10</c:v>
                </c:pt>
                <c:pt idx="3">
                  <c:v>15</c:v>
                </c:pt>
                <c:pt idx="4">
                  <c:v>20</c:v>
                </c:pt>
                <c:pt idx="5">
                  <c:v>25</c:v>
                </c:pt>
                <c:pt idx="6">
                  <c:v>30</c:v>
                </c:pt>
                <c:pt idx="7">
                  <c:v>35</c:v>
                </c:pt>
                <c:pt idx="8">
                  <c:v>40</c:v>
                </c:pt>
                <c:pt idx="9">
                  <c:v>45</c:v>
                </c:pt>
                <c:pt idx="10">
                  <c:v>50</c:v>
                </c:pt>
              </c:numCache>
            </c:numRef>
          </c:cat>
          <c:val>
            <c:numRef>
              <c:f>'distr spat'!$C$244:$M$244</c:f>
              <c:numCache>
                <c:formatCode>General</c:formatCode>
                <c:ptCount val="11"/>
                <c:pt idx="0">
                  <c:v>1.0331999999999992</c:v>
                </c:pt>
                <c:pt idx="5">
                  <c:v>0.44319999999999998</c:v>
                </c:pt>
                <c:pt idx="10">
                  <c:v>0.21680000000000008</c:v>
                </c:pt>
              </c:numCache>
            </c:numRef>
          </c:val>
        </c:ser>
        <c:ser>
          <c:idx val="2"/>
          <c:order val="2"/>
          <c:tx>
            <c:strRef>
              <c:f>'distr spat'!$B$245</c:f>
              <c:strCache>
                <c:ptCount val="1"/>
                <c:pt idx="0">
                  <c:v>10</c:v>
                </c:pt>
              </c:strCache>
            </c:strRef>
          </c:tx>
          <c:cat>
            <c:numRef>
              <c:f>'distr spat'!$C$242:$M$242</c:f>
              <c:numCache>
                <c:formatCode>General</c:formatCode>
                <c:ptCount val="11"/>
                <c:pt idx="0">
                  <c:v>0</c:v>
                </c:pt>
                <c:pt idx="1">
                  <c:v>5</c:v>
                </c:pt>
                <c:pt idx="2">
                  <c:v>10</c:v>
                </c:pt>
                <c:pt idx="3">
                  <c:v>15</c:v>
                </c:pt>
                <c:pt idx="4">
                  <c:v>20</c:v>
                </c:pt>
                <c:pt idx="5">
                  <c:v>25</c:v>
                </c:pt>
                <c:pt idx="6">
                  <c:v>30</c:v>
                </c:pt>
                <c:pt idx="7">
                  <c:v>35</c:v>
                </c:pt>
                <c:pt idx="8">
                  <c:v>40</c:v>
                </c:pt>
                <c:pt idx="9">
                  <c:v>45</c:v>
                </c:pt>
                <c:pt idx="10">
                  <c:v>50</c:v>
                </c:pt>
              </c:numCache>
            </c:numRef>
          </c:cat>
          <c:val>
            <c:numRef>
              <c:f>'distr spat'!$C$245:$M$245</c:f>
              <c:numCache>
                <c:formatCode>General</c:formatCode>
                <c:ptCount val="11"/>
                <c:pt idx="0">
                  <c:v>0.17540000000000008</c:v>
                </c:pt>
                <c:pt idx="1">
                  <c:v>1.548</c:v>
                </c:pt>
                <c:pt idx="2">
                  <c:v>0.45279999999999998</c:v>
                </c:pt>
                <c:pt idx="3">
                  <c:v>0.6989000000000003</c:v>
                </c:pt>
                <c:pt idx="4">
                  <c:v>1.2413999999999994</c:v>
                </c:pt>
                <c:pt idx="5">
                  <c:v>0.7432000000000003</c:v>
                </c:pt>
                <c:pt idx="6">
                  <c:v>0.21510000000000001</c:v>
                </c:pt>
                <c:pt idx="7">
                  <c:v>0.41220000000000001</c:v>
                </c:pt>
                <c:pt idx="8">
                  <c:v>0.31420000000000015</c:v>
                </c:pt>
                <c:pt idx="9">
                  <c:v>0.19719999999999999</c:v>
                </c:pt>
                <c:pt idx="10">
                  <c:v>0.90249999999999997</c:v>
                </c:pt>
              </c:numCache>
            </c:numRef>
          </c:val>
        </c:ser>
        <c:shape val="box"/>
        <c:axId val="52729728"/>
        <c:axId val="52736000"/>
        <c:axId val="51907648"/>
      </c:bar3DChart>
      <c:catAx>
        <c:axId val="52729728"/>
        <c:scaling>
          <c:orientation val="minMax"/>
        </c:scaling>
        <c:axPos val="b"/>
        <c:title>
          <c:tx>
            <c:rich>
              <a:bodyPr/>
              <a:lstStyle/>
              <a:p>
                <a:pPr>
                  <a:defRPr/>
                </a:pPr>
                <a:r>
                  <a:rPr lang="es-PE"/>
                  <a:t>Longueur (m)</a:t>
                </a:r>
              </a:p>
            </c:rich>
          </c:tx>
          <c:layout/>
        </c:title>
        <c:numFmt formatCode="General" sourceLinked="1"/>
        <c:tickLblPos val="nextTo"/>
        <c:crossAx val="52736000"/>
        <c:crosses val="autoZero"/>
        <c:auto val="1"/>
        <c:lblAlgn val="ctr"/>
        <c:lblOffset val="100"/>
      </c:catAx>
      <c:valAx>
        <c:axId val="52736000"/>
        <c:scaling>
          <c:orientation val="minMax"/>
        </c:scaling>
        <c:axPos val="l"/>
        <c:majorGridlines/>
        <c:title>
          <c:tx>
            <c:rich>
              <a:bodyPr rot="-5400000" vert="horz"/>
              <a:lstStyle/>
              <a:p>
                <a:pPr>
                  <a:defRPr/>
                </a:pPr>
                <a:r>
                  <a:rPr lang="es-PE"/>
                  <a:t>Anthracomasse (g)</a:t>
                </a:r>
              </a:p>
            </c:rich>
          </c:tx>
          <c:layout/>
        </c:title>
        <c:numFmt formatCode="General" sourceLinked="1"/>
        <c:tickLblPos val="nextTo"/>
        <c:crossAx val="52729728"/>
        <c:crosses val="autoZero"/>
        <c:crossBetween val="between"/>
      </c:valAx>
      <c:serAx>
        <c:axId val="51907648"/>
        <c:scaling>
          <c:orientation val="minMax"/>
        </c:scaling>
        <c:axPos val="b"/>
        <c:title>
          <c:tx>
            <c:rich>
              <a:bodyPr rot="-5400000" vert="horz"/>
              <a:lstStyle/>
              <a:p>
                <a:pPr>
                  <a:defRPr/>
                </a:pPr>
                <a:r>
                  <a:rPr lang="es-PE"/>
                  <a:t>Largeur (m)</a:t>
                </a:r>
              </a:p>
            </c:rich>
          </c:tx>
          <c:layout/>
        </c:title>
        <c:tickLblPos val="nextTo"/>
        <c:crossAx val="52736000"/>
        <c:crosses val="autoZero"/>
        <c:tickLblSkip val="1"/>
      </c:serAx>
    </c:plotArea>
    <c:plotVisOnly val="1"/>
  </c:chart>
  <c:spPr>
    <a:solidFill>
      <a:schemeClr val="tx1"/>
    </a:solidFill>
  </c:spPr>
  <c:txPr>
    <a:bodyPr/>
    <a:lstStyle/>
    <a:p>
      <a:pPr>
        <a:defRPr>
          <a:solidFill>
            <a:schemeClr val="bg1"/>
          </a:solidFill>
        </a:defRPr>
      </a:pPr>
      <a:endParaRPr lang="es-PE"/>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lang val="es-PE"/>
  <c:style val="1"/>
  <c:chart>
    <c:view3D>
      <c:perspective val="30"/>
    </c:view3D>
    <c:plotArea>
      <c:layout>
        <c:manualLayout>
          <c:layoutTarget val="inner"/>
          <c:xMode val="edge"/>
          <c:yMode val="edge"/>
          <c:x val="0.13825552668105473"/>
          <c:y val="6.1680233209216409E-2"/>
          <c:w val="0.74719272039065809"/>
          <c:h val="0.75673267378706011"/>
        </c:manualLayout>
      </c:layout>
      <c:bar3DChart>
        <c:barDir val="col"/>
        <c:grouping val="standard"/>
        <c:ser>
          <c:idx val="0"/>
          <c:order val="0"/>
          <c:tx>
            <c:strRef>
              <c:f>'distr spat'!$B$208</c:f>
              <c:strCache>
                <c:ptCount val="1"/>
                <c:pt idx="0">
                  <c:v>0</c:v>
                </c:pt>
              </c:strCache>
            </c:strRef>
          </c:tx>
          <c:cat>
            <c:numRef>
              <c:f>'distr spat'!$C$207:$K$207</c:f>
              <c:numCache>
                <c:formatCode>General</c:formatCode>
                <c:ptCount val="9"/>
                <c:pt idx="0">
                  <c:v>0</c:v>
                </c:pt>
                <c:pt idx="1">
                  <c:v>5</c:v>
                </c:pt>
                <c:pt idx="2">
                  <c:v>10</c:v>
                </c:pt>
                <c:pt idx="3">
                  <c:v>15</c:v>
                </c:pt>
                <c:pt idx="4">
                  <c:v>20</c:v>
                </c:pt>
                <c:pt idx="5">
                  <c:v>25</c:v>
                </c:pt>
                <c:pt idx="6">
                  <c:v>30</c:v>
                </c:pt>
                <c:pt idx="7">
                  <c:v>35</c:v>
                </c:pt>
                <c:pt idx="8">
                  <c:v>40</c:v>
                </c:pt>
              </c:numCache>
            </c:numRef>
          </c:cat>
          <c:val>
            <c:numRef>
              <c:f>'distr spat'!$C$208:$K$208</c:f>
              <c:numCache>
                <c:formatCode>General</c:formatCode>
                <c:ptCount val="9"/>
                <c:pt idx="0">
                  <c:v>2</c:v>
                </c:pt>
                <c:pt idx="1">
                  <c:v>2</c:v>
                </c:pt>
                <c:pt idx="2">
                  <c:v>0</c:v>
                </c:pt>
                <c:pt idx="3">
                  <c:v>1</c:v>
                </c:pt>
                <c:pt idx="4">
                  <c:v>0</c:v>
                </c:pt>
                <c:pt idx="5">
                  <c:v>6</c:v>
                </c:pt>
                <c:pt idx="6">
                  <c:v>4</c:v>
                </c:pt>
                <c:pt idx="7">
                  <c:v>3</c:v>
                </c:pt>
              </c:numCache>
            </c:numRef>
          </c:val>
        </c:ser>
        <c:ser>
          <c:idx val="1"/>
          <c:order val="1"/>
          <c:tx>
            <c:strRef>
              <c:f>'distr spat'!$B$209</c:f>
              <c:strCache>
                <c:ptCount val="1"/>
                <c:pt idx="0">
                  <c:v>5</c:v>
                </c:pt>
              </c:strCache>
            </c:strRef>
          </c:tx>
          <c:cat>
            <c:numRef>
              <c:f>'distr spat'!$C$207:$K$207</c:f>
              <c:numCache>
                <c:formatCode>General</c:formatCode>
                <c:ptCount val="9"/>
                <c:pt idx="0">
                  <c:v>0</c:v>
                </c:pt>
                <c:pt idx="1">
                  <c:v>5</c:v>
                </c:pt>
                <c:pt idx="2">
                  <c:v>10</c:v>
                </c:pt>
                <c:pt idx="3">
                  <c:v>15</c:v>
                </c:pt>
                <c:pt idx="4">
                  <c:v>20</c:v>
                </c:pt>
                <c:pt idx="5">
                  <c:v>25</c:v>
                </c:pt>
                <c:pt idx="6">
                  <c:v>30</c:v>
                </c:pt>
                <c:pt idx="7">
                  <c:v>35</c:v>
                </c:pt>
                <c:pt idx="8">
                  <c:v>40</c:v>
                </c:pt>
              </c:numCache>
            </c:numRef>
          </c:cat>
          <c:val>
            <c:numRef>
              <c:f>'distr spat'!$C$209:$K$209</c:f>
              <c:numCache>
                <c:formatCode>General</c:formatCode>
                <c:ptCount val="9"/>
                <c:pt idx="0">
                  <c:v>7</c:v>
                </c:pt>
                <c:pt idx="1">
                  <c:v>3</c:v>
                </c:pt>
                <c:pt idx="2">
                  <c:v>1</c:v>
                </c:pt>
                <c:pt idx="3">
                  <c:v>2</c:v>
                </c:pt>
                <c:pt idx="4">
                  <c:v>0</c:v>
                </c:pt>
                <c:pt idx="5">
                  <c:v>0</c:v>
                </c:pt>
                <c:pt idx="6">
                  <c:v>12</c:v>
                </c:pt>
                <c:pt idx="7">
                  <c:v>3</c:v>
                </c:pt>
              </c:numCache>
            </c:numRef>
          </c:val>
        </c:ser>
        <c:ser>
          <c:idx val="2"/>
          <c:order val="2"/>
          <c:tx>
            <c:strRef>
              <c:f>'distr spat'!$B$210</c:f>
              <c:strCache>
                <c:ptCount val="1"/>
                <c:pt idx="0">
                  <c:v>10</c:v>
                </c:pt>
              </c:strCache>
            </c:strRef>
          </c:tx>
          <c:cat>
            <c:numRef>
              <c:f>'distr spat'!$C$207:$K$207</c:f>
              <c:numCache>
                <c:formatCode>General</c:formatCode>
                <c:ptCount val="9"/>
                <c:pt idx="0">
                  <c:v>0</c:v>
                </c:pt>
                <c:pt idx="1">
                  <c:v>5</c:v>
                </c:pt>
                <c:pt idx="2">
                  <c:v>10</c:v>
                </c:pt>
                <c:pt idx="3">
                  <c:v>15</c:v>
                </c:pt>
                <c:pt idx="4">
                  <c:v>20</c:v>
                </c:pt>
                <c:pt idx="5">
                  <c:v>25</c:v>
                </c:pt>
                <c:pt idx="6">
                  <c:v>30</c:v>
                </c:pt>
                <c:pt idx="7">
                  <c:v>35</c:v>
                </c:pt>
                <c:pt idx="8">
                  <c:v>40</c:v>
                </c:pt>
              </c:numCache>
            </c:numRef>
          </c:cat>
          <c:val>
            <c:numRef>
              <c:f>'distr spat'!$C$210:$K$210</c:f>
              <c:numCache>
                <c:formatCode>General</c:formatCode>
                <c:ptCount val="9"/>
                <c:pt idx="0">
                  <c:v>1</c:v>
                </c:pt>
                <c:pt idx="1">
                  <c:v>5</c:v>
                </c:pt>
                <c:pt idx="2">
                  <c:v>1</c:v>
                </c:pt>
                <c:pt idx="3">
                  <c:v>7</c:v>
                </c:pt>
                <c:pt idx="4">
                  <c:v>5</c:v>
                </c:pt>
                <c:pt idx="5">
                  <c:v>9</c:v>
                </c:pt>
                <c:pt idx="6">
                  <c:v>2</c:v>
                </c:pt>
                <c:pt idx="7">
                  <c:v>0</c:v>
                </c:pt>
                <c:pt idx="8">
                  <c:v>0</c:v>
                </c:pt>
              </c:numCache>
            </c:numRef>
          </c:val>
        </c:ser>
        <c:shape val="box"/>
        <c:axId val="52775552"/>
        <c:axId val="52785920"/>
        <c:axId val="52766464"/>
      </c:bar3DChart>
      <c:catAx>
        <c:axId val="52775552"/>
        <c:scaling>
          <c:orientation val="minMax"/>
        </c:scaling>
        <c:axPos val="b"/>
        <c:title>
          <c:tx>
            <c:rich>
              <a:bodyPr/>
              <a:lstStyle/>
              <a:p>
                <a:pPr>
                  <a:defRPr/>
                </a:pPr>
                <a:r>
                  <a:rPr lang="es-PE"/>
                  <a:t>Longueur (m)</a:t>
                </a:r>
              </a:p>
            </c:rich>
          </c:tx>
          <c:layout/>
        </c:title>
        <c:numFmt formatCode="General" sourceLinked="1"/>
        <c:tickLblPos val="nextTo"/>
        <c:crossAx val="52785920"/>
        <c:crosses val="autoZero"/>
        <c:auto val="1"/>
        <c:lblAlgn val="ctr"/>
        <c:lblOffset val="100"/>
      </c:catAx>
      <c:valAx>
        <c:axId val="52785920"/>
        <c:scaling>
          <c:orientation val="minMax"/>
        </c:scaling>
        <c:axPos val="l"/>
        <c:majorGridlines/>
        <c:title>
          <c:tx>
            <c:rich>
              <a:bodyPr rot="-5400000" vert="horz"/>
              <a:lstStyle/>
              <a:p>
                <a:pPr>
                  <a:defRPr/>
                </a:pPr>
                <a:r>
                  <a:rPr lang="es-PE"/>
                  <a:t>Nombre de particules</a:t>
                </a:r>
              </a:p>
            </c:rich>
          </c:tx>
          <c:layout/>
        </c:title>
        <c:numFmt formatCode="General" sourceLinked="1"/>
        <c:tickLblPos val="nextTo"/>
        <c:crossAx val="52775552"/>
        <c:crosses val="autoZero"/>
        <c:crossBetween val="between"/>
      </c:valAx>
      <c:serAx>
        <c:axId val="52766464"/>
        <c:scaling>
          <c:orientation val="minMax"/>
        </c:scaling>
        <c:axPos val="b"/>
        <c:title>
          <c:tx>
            <c:rich>
              <a:bodyPr rot="-5400000" vert="horz"/>
              <a:lstStyle/>
              <a:p>
                <a:pPr>
                  <a:defRPr/>
                </a:pPr>
                <a:r>
                  <a:rPr lang="es-PE"/>
                  <a:t>Largeur (m)</a:t>
                </a:r>
              </a:p>
            </c:rich>
          </c:tx>
          <c:layout/>
        </c:title>
        <c:tickLblPos val="nextTo"/>
        <c:crossAx val="52785920"/>
        <c:crosses val="autoZero"/>
        <c:tickLblSkip val="1"/>
      </c:serAx>
    </c:plotArea>
    <c:plotVisOnly val="1"/>
  </c:chart>
  <c:spPr>
    <a:solidFill>
      <a:prstClr val="white"/>
    </a:solidFill>
  </c:spPr>
  <c:txPr>
    <a:bodyPr/>
    <a:lstStyle/>
    <a:p>
      <a:pPr>
        <a:defRPr>
          <a:solidFill>
            <a:schemeClr val="bg1"/>
          </a:solidFill>
        </a:defRPr>
      </a:pPr>
      <a:endParaRPr lang="es-PE"/>
    </a:p>
  </c:tx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lang val="es-PE"/>
  <c:style val="1"/>
  <c:chart>
    <c:view3D>
      <c:perspective val="30"/>
    </c:view3D>
    <c:plotArea>
      <c:layout>
        <c:manualLayout>
          <c:layoutTarget val="inner"/>
          <c:xMode val="edge"/>
          <c:yMode val="edge"/>
          <c:x val="0.1760616043126752"/>
          <c:y val="6.1680233209216409E-2"/>
          <c:w val="0.7093877830348615"/>
          <c:h val="0.75673267378706011"/>
        </c:manualLayout>
      </c:layout>
      <c:bar3DChart>
        <c:barDir val="col"/>
        <c:grouping val="standard"/>
        <c:ser>
          <c:idx val="0"/>
          <c:order val="0"/>
          <c:tx>
            <c:strRef>
              <c:f>'distr spat'!$B$214</c:f>
              <c:strCache>
                <c:ptCount val="1"/>
                <c:pt idx="0">
                  <c:v>0</c:v>
                </c:pt>
              </c:strCache>
            </c:strRef>
          </c:tx>
          <c:cat>
            <c:numRef>
              <c:f>'distr spat'!$C$213:$K$213</c:f>
              <c:numCache>
                <c:formatCode>General</c:formatCode>
                <c:ptCount val="9"/>
                <c:pt idx="0">
                  <c:v>0</c:v>
                </c:pt>
                <c:pt idx="1">
                  <c:v>5</c:v>
                </c:pt>
                <c:pt idx="2">
                  <c:v>10</c:v>
                </c:pt>
                <c:pt idx="3">
                  <c:v>15</c:v>
                </c:pt>
                <c:pt idx="4">
                  <c:v>20</c:v>
                </c:pt>
                <c:pt idx="5">
                  <c:v>25</c:v>
                </c:pt>
                <c:pt idx="6">
                  <c:v>30</c:v>
                </c:pt>
                <c:pt idx="7">
                  <c:v>35</c:v>
                </c:pt>
                <c:pt idx="8">
                  <c:v>40</c:v>
                </c:pt>
              </c:numCache>
            </c:numRef>
          </c:cat>
          <c:val>
            <c:numRef>
              <c:f>'distr spat'!$C$214:$K$214</c:f>
              <c:numCache>
                <c:formatCode>General</c:formatCode>
                <c:ptCount val="9"/>
                <c:pt idx="0">
                  <c:v>1.4000000000000006E-3</c:v>
                </c:pt>
                <c:pt idx="1">
                  <c:v>5.3000000000000026E-3</c:v>
                </c:pt>
                <c:pt idx="2">
                  <c:v>0</c:v>
                </c:pt>
                <c:pt idx="3">
                  <c:v>3.3000000000000013E-3</c:v>
                </c:pt>
                <c:pt idx="4">
                  <c:v>0</c:v>
                </c:pt>
                <c:pt idx="5">
                  <c:v>8.9000000000000065E-2</c:v>
                </c:pt>
                <c:pt idx="6">
                  <c:v>1.3100000000000006E-2</c:v>
                </c:pt>
                <c:pt idx="7">
                  <c:v>1.4000000000000006E-3</c:v>
                </c:pt>
              </c:numCache>
            </c:numRef>
          </c:val>
        </c:ser>
        <c:ser>
          <c:idx val="1"/>
          <c:order val="1"/>
          <c:tx>
            <c:strRef>
              <c:f>'distr spat'!$B$215</c:f>
              <c:strCache>
                <c:ptCount val="1"/>
                <c:pt idx="0">
                  <c:v>5</c:v>
                </c:pt>
              </c:strCache>
            </c:strRef>
          </c:tx>
          <c:cat>
            <c:numRef>
              <c:f>'distr spat'!$C$213:$K$213</c:f>
              <c:numCache>
                <c:formatCode>General</c:formatCode>
                <c:ptCount val="9"/>
                <c:pt idx="0">
                  <c:v>0</c:v>
                </c:pt>
                <c:pt idx="1">
                  <c:v>5</c:v>
                </c:pt>
                <c:pt idx="2">
                  <c:v>10</c:v>
                </c:pt>
                <c:pt idx="3">
                  <c:v>15</c:v>
                </c:pt>
                <c:pt idx="4">
                  <c:v>20</c:v>
                </c:pt>
                <c:pt idx="5">
                  <c:v>25</c:v>
                </c:pt>
                <c:pt idx="6">
                  <c:v>30</c:v>
                </c:pt>
                <c:pt idx="7">
                  <c:v>35</c:v>
                </c:pt>
                <c:pt idx="8">
                  <c:v>40</c:v>
                </c:pt>
              </c:numCache>
            </c:numRef>
          </c:cat>
          <c:val>
            <c:numRef>
              <c:f>'distr spat'!$C$215:$K$215</c:f>
              <c:numCache>
                <c:formatCode>General</c:formatCode>
                <c:ptCount val="9"/>
                <c:pt idx="0">
                  <c:v>1.72E-2</c:v>
                </c:pt>
                <c:pt idx="1">
                  <c:v>2.0799999999999999E-2</c:v>
                </c:pt>
                <c:pt idx="2">
                  <c:v>1.0100000000000001E-2</c:v>
                </c:pt>
                <c:pt idx="3">
                  <c:v>2.5000000000000014E-3</c:v>
                </c:pt>
                <c:pt idx="4">
                  <c:v>0</c:v>
                </c:pt>
                <c:pt idx="5">
                  <c:v>0</c:v>
                </c:pt>
                <c:pt idx="6">
                  <c:v>0.17800000000000007</c:v>
                </c:pt>
                <c:pt idx="7">
                  <c:v>8.2000000000000007E-3</c:v>
                </c:pt>
              </c:numCache>
            </c:numRef>
          </c:val>
        </c:ser>
        <c:ser>
          <c:idx val="2"/>
          <c:order val="2"/>
          <c:tx>
            <c:strRef>
              <c:f>'distr spat'!$B$216</c:f>
              <c:strCache>
                <c:ptCount val="1"/>
                <c:pt idx="0">
                  <c:v>10</c:v>
                </c:pt>
              </c:strCache>
            </c:strRef>
          </c:tx>
          <c:cat>
            <c:numRef>
              <c:f>'distr spat'!$C$213:$K$213</c:f>
              <c:numCache>
                <c:formatCode>General</c:formatCode>
                <c:ptCount val="9"/>
                <c:pt idx="0">
                  <c:v>0</c:v>
                </c:pt>
                <c:pt idx="1">
                  <c:v>5</c:v>
                </c:pt>
                <c:pt idx="2">
                  <c:v>10</c:v>
                </c:pt>
                <c:pt idx="3">
                  <c:v>15</c:v>
                </c:pt>
                <c:pt idx="4">
                  <c:v>20</c:v>
                </c:pt>
                <c:pt idx="5">
                  <c:v>25</c:v>
                </c:pt>
                <c:pt idx="6">
                  <c:v>30</c:v>
                </c:pt>
                <c:pt idx="7">
                  <c:v>35</c:v>
                </c:pt>
                <c:pt idx="8">
                  <c:v>40</c:v>
                </c:pt>
              </c:numCache>
            </c:numRef>
          </c:cat>
          <c:val>
            <c:numRef>
              <c:f>'distr spat'!$C$216:$K$216</c:f>
              <c:numCache>
                <c:formatCode>General</c:formatCode>
                <c:ptCount val="9"/>
                <c:pt idx="0">
                  <c:v>1.5000000000000007E-3</c:v>
                </c:pt>
                <c:pt idx="1">
                  <c:v>4.5800000000000014E-2</c:v>
                </c:pt>
                <c:pt idx="2">
                  <c:v>1.8300000000000011E-2</c:v>
                </c:pt>
                <c:pt idx="3">
                  <c:v>0.12350000000000004</c:v>
                </c:pt>
                <c:pt idx="4">
                  <c:v>4.7400000000000025E-2</c:v>
                </c:pt>
                <c:pt idx="5">
                  <c:v>8.5300000000000001E-2</c:v>
                </c:pt>
                <c:pt idx="6">
                  <c:v>7.1499999999999994E-2</c:v>
                </c:pt>
                <c:pt idx="7">
                  <c:v>0</c:v>
                </c:pt>
                <c:pt idx="8">
                  <c:v>0</c:v>
                </c:pt>
              </c:numCache>
            </c:numRef>
          </c:val>
        </c:ser>
        <c:shape val="box"/>
        <c:axId val="52809088"/>
        <c:axId val="52815360"/>
        <c:axId val="52818368"/>
      </c:bar3DChart>
      <c:catAx>
        <c:axId val="52809088"/>
        <c:scaling>
          <c:orientation val="minMax"/>
        </c:scaling>
        <c:axPos val="b"/>
        <c:title>
          <c:tx>
            <c:rich>
              <a:bodyPr/>
              <a:lstStyle/>
              <a:p>
                <a:pPr>
                  <a:defRPr/>
                </a:pPr>
                <a:r>
                  <a:rPr lang="es-PE"/>
                  <a:t>Longueur (m)</a:t>
                </a:r>
              </a:p>
            </c:rich>
          </c:tx>
          <c:layout/>
        </c:title>
        <c:numFmt formatCode="General" sourceLinked="1"/>
        <c:tickLblPos val="nextTo"/>
        <c:crossAx val="52815360"/>
        <c:crosses val="autoZero"/>
        <c:auto val="1"/>
        <c:lblAlgn val="ctr"/>
        <c:lblOffset val="100"/>
      </c:catAx>
      <c:valAx>
        <c:axId val="52815360"/>
        <c:scaling>
          <c:orientation val="minMax"/>
        </c:scaling>
        <c:axPos val="l"/>
        <c:majorGridlines/>
        <c:title>
          <c:tx>
            <c:rich>
              <a:bodyPr rot="-5400000" vert="horz"/>
              <a:lstStyle/>
              <a:p>
                <a:pPr>
                  <a:defRPr/>
                </a:pPr>
                <a:r>
                  <a:rPr lang="es-PE"/>
                  <a:t>Anthracomasse (g)</a:t>
                </a:r>
              </a:p>
            </c:rich>
          </c:tx>
          <c:layout/>
        </c:title>
        <c:numFmt formatCode="General" sourceLinked="1"/>
        <c:tickLblPos val="nextTo"/>
        <c:crossAx val="52809088"/>
        <c:crosses val="autoZero"/>
        <c:crossBetween val="between"/>
      </c:valAx>
      <c:serAx>
        <c:axId val="52818368"/>
        <c:scaling>
          <c:orientation val="minMax"/>
        </c:scaling>
        <c:axPos val="b"/>
        <c:title>
          <c:tx>
            <c:rich>
              <a:bodyPr rot="-5400000" vert="horz"/>
              <a:lstStyle/>
              <a:p>
                <a:pPr>
                  <a:defRPr/>
                </a:pPr>
                <a:r>
                  <a:rPr lang="es-PE"/>
                  <a:t>Largeur (m)</a:t>
                </a:r>
              </a:p>
            </c:rich>
          </c:tx>
          <c:layout/>
        </c:title>
        <c:tickLblPos val="nextTo"/>
        <c:crossAx val="52815360"/>
        <c:crosses val="autoZero"/>
        <c:tickLblSkip val="1"/>
      </c:serAx>
    </c:plotArea>
    <c:plotVisOnly val="1"/>
  </c:chart>
  <c:spPr>
    <a:solidFill>
      <a:prstClr val="white"/>
    </a:solidFill>
  </c:spPr>
  <c:txPr>
    <a:bodyPr/>
    <a:lstStyle/>
    <a:p>
      <a:pPr>
        <a:defRPr>
          <a:solidFill>
            <a:schemeClr val="bg1"/>
          </a:solidFill>
        </a:defRPr>
      </a:pPr>
      <a:endParaRPr lang="es-PE"/>
    </a:p>
  </c:txPr>
  <c:externalData r:id="rId1"/>
</c:chartSpace>
</file>

<file path=ppt/charts/chart5.xml><?xml version="1.0" encoding="utf-8"?>
<c:chartSpace xmlns:c="http://schemas.openxmlformats.org/drawingml/2006/chart" xmlns:a="http://schemas.openxmlformats.org/drawingml/2006/main" xmlns:r="http://schemas.openxmlformats.org/officeDocument/2006/relationships">
  <c:lang val="es-PE"/>
  <c:style val="1"/>
  <c:chart>
    <c:view3D>
      <c:perspective val="30"/>
    </c:view3D>
    <c:plotArea>
      <c:layout>
        <c:manualLayout>
          <c:layoutTarget val="inner"/>
          <c:xMode val="edge"/>
          <c:yMode val="edge"/>
          <c:x val="0.14726149481601777"/>
          <c:y val="5.8052008097522693E-2"/>
          <c:w val="0.73818758146146901"/>
          <c:h val="0.77104242224126163"/>
        </c:manualLayout>
      </c:layout>
      <c:bar3DChart>
        <c:barDir val="col"/>
        <c:grouping val="standard"/>
        <c:ser>
          <c:idx val="0"/>
          <c:order val="0"/>
          <c:tx>
            <c:strRef>
              <c:f>'distr spat'!$B$91</c:f>
              <c:strCache>
                <c:ptCount val="1"/>
                <c:pt idx="0">
                  <c:v>0</c:v>
                </c:pt>
              </c:strCache>
            </c:strRef>
          </c:tx>
          <c:cat>
            <c:numRef>
              <c:f>'distr spat'!$C$90:$M$90</c:f>
              <c:numCache>
                <c:formatCode>General</c:formatCode>
                <c:ptCount val="11"/>
                <c:pt idx="0">
                  <c:v>0</c:v>
                </c:pt>
                <c:pt idx="1">
                  <c:v>5</c:v>
                </c:pt>
                <c:pt idx="2">
                  <c:v>10</c:v>
                </c:pt>
                <c:pt idx="3">
                  <c:v>15</c:v>
                </c:pt>
                <c:pt idx="4">
                  <c:v>20</c:v>
                </c:pt>
                <c:pt idx="5">
                  <c:v>25</c:v>
                </c:pt>
                <c:pt idx="6">
                  <c:v>30</c:v>
                </c:pt>
                <c:pt idx="7">
                  <c:v>35</c:v>
                </c:pt>
                <c:pt idx="8">
                  <c:v>40</c:v>
                </c:pt>
                <c:pt idx="9">
                  <c:v>45</c:v>
                </c:pt>
                <c:pt idx="10">
                  <c:v>50</c:v>
                </c:pt>
              </c:numCache>
            </c:numRef>
          </c:cat>
          <c:val>
            <c:numRef>
              <c:f>'distr spat'!$C$91:$M$91</c:f>
              <c:numCache>
                <c:formatCode>General</c:formatCode>
                <c:ptCount val="11"/>
                <c:pt idx="0">
                  <c:v>2</c:v>
                </c:pt>
                <c:pt idx="1">
                  <c:v>0</c:v>
                </c:pt>
                <c:pt idx="2">
                  <c:v>0</c:v>
                </c:pt>
                <c:pt idx="3">
                  <c:v>4</c:v>
                </c:pt>
                <c:pt idx="4">
                  <c:v>2</c:v>
                </c:pt>
                <c:pt idx="5">
                  <c:v>0</c:v>
                </c:pt>
                <c:pt idx="6">
                  <c:v>0</c:v>
                </c:pt>
                <c:pt idx="7">
                  <c:v>0</c:v>
                </c:pt>
                <c:pt idx="8">
                  <c:v>0</c:v>
                </c:pt>
                <c:pt idx="9">
                  <c:v>0</c:v>
                </c:pt>
                <c:pt idx="10">
                  <c:v>0</c:v>
                </c:pt>
              </c:numCache>
            </c:numRef>
          </c:val>
        </c:ser>
        <c:ser>
          <c:idx val="1"/>
          <c:order val="1"/>
          <c:tx>
            <c:strRef>
              <c:f>'distr spat'!$B$92</c:f>
              <c:strCache>
                <c:ptCount val="1"/>
                <c:pt idx="0">
                  <c:v>5</c:v>
                </c:pt>
              </c:strCache>
            </c:strRef>
          </c:tx>
          <c:cat>
            <c:numRef>
              <c:f>'distr spat'!$C$90:$M$90</c:f>
              <c:numCache>
                <c:formatCode>General</c:formatCode>
                <c:ptCount val="11"/>
                <c:pt idx="0">
                  <c:v>0</c:v>
                </c:pt>
                <c:pt idx="1">
                  <c:v>5</c:v>
                </c:pt>
                <c:pt idx="2">
                  <c:v>10</c:v>
                </c:pt>
                <c:pt idx="3">
                  <c:v>15</c:v>
                </c:pt>
                <c:pt idx="4">
                  <c:v>20</c:v>
                </c:pt>
                <c:pt idx="5">
                  <c:v>25</c:v>
                </c:pt>
                <c:pt idx="6">
                  <c:v>30</c:v>
                </c:pt>
                <c:pt idx="7">
                  <c:v>35</c:v>
                </c:pt>
                <c:pt idx="8">
                  <c:v>40</c:v>
                </c:pt>
                <c:pt idx="9">
                  <c:v>45</c:v>
                </c:pt>
                <c:pt idx="10">
                  <c:v>50</c:v>
                </c:pt>
              </c:numCache>
            </c:numRef>
          </c:cat>
          <c:val>
            <c:numRef>
              <c:f>'distr spat'!$C$92:$M$92</c:f>
              <c:numCache>
                <c:formatCode>General</c:formatCode>
                <c:ptCount val="11"/>
                <c:pt idx="0">
                  <c:v>0</c:v>
                </c:pt>
                <c:pt idx="5">
                  <c:v>0</c:v>
                </c:pt>
                <c:pt idx="10">
                  <c:v>0</c:v>
                </c:pt>
              </c:numCache>
            </c:numRef>
          </c:val>
        </c:ser>
        <c:ser>
          <c:idx val="2"/>
          <c:order val="2"/>
          <c:tx>
            <c:strRef>
              <c:f>'distr spat'!$B$93</c:f>
              <c:strCache>
                <c:ptCount val="1"/>
                <c:pt idx="0">
                  <c:v>10</c:v>
                </c:pt>
              </c:strCache>
            </c:strRef>
          </c:tx>
          <c:dPt>
            <c:idx val="9"/>
            <c:spPr>
              <a:solidFill>
                <a:srgbClr val="C00000"/>
              </a:solidFill>
            </c:spPr>
          </c:dPt>
          <c:cat>
            <c:numRef>
              <c:f>'distr spat'!$C$90:$M$90</c:f>
              <c:numCache>
                <c:formatCode>General</c:formatCode>
                <c:ptCount val="11"/>
                <c:pt idx="0">
                  <c:v>0</c:v>
                </c:pt>
                <c:pt idx="1">
                  <c:v>5</c:v>
                </c:pt>
                <c:pt idx="2">
                  <c:v>10</c:v>
                </c:pt>
                <c:pt idx="3">
                  <c:v>15</c:v>
                </c:pt>
                <c:pt idx="4">
                  <c:v>20</c:v>
                </c:pt>
                <c:pt idx="5">
                  <c:v>25</c:v>
                </c:pt>
                <c:pt idx="6">
                  <c:v>30</c:v>
                </c:pt>
                <c:pt idx="7">
                  <c:v>35</c:v>
                </c:pt>
                <c:pt idx="8">
                  <c:v>40</c:v>
                </c:pt>
                <c:pt idx="9">
                  <c:v>45</c:v>
                </c:pt>
                <c:pt idx="10">
                  <c:v>50</c:v>
                </c:pt>
              </c:numCache>
            </c:numRef>
          </c:cat>
          <c:val>
            <c:numRef>
              <c:f>'distr spat'!$C$93:$M$93</c:f>
              <c:numCache>
                <c:formatCode>General</c:formatCode>
                <c:ptCount val="11"/>
                <c:pt idx="0">
                  <c:v>0</c:v>
                </c:pt>
                <c:pt idx="1">
                  <c:v>0</c:v>
                </c:pt>
                <c:pt idx="2">
                  <c:v>2</c:v>
                </c:pt>
                <c:pt idx="3">
                  <c:v>2</c:v>
                </c:pt>
                <c:pt idx="4">
                  <c:v>2</c:v>
                </c:pt>
                <c:pt idx="5">
                  <c:v>0</c:v>
                </c:pt>
                <c:pt idx="6">
                  <c:v>1</c:v>
                </c:pt>
                <c:pt idx="7">
                  <c:v>0</c:v>
                </c:pt>
                <c:pt idx="8">
                  <c:v>4</c:v>
                </c:pt>
                <c:pt idx="9">
                  <c:v>45</c:v>
                </c:pt>
                <c:pt idx="10">
                  <c:v>3</c:v>
                </c:pt>
              </c:numCache>
            </c:numRef>
          </c:val>
        </c:ser>
        <c:shape val="box"/>
        <c:axId val="52860032"/>
        <c:axId val="52861952"/>
        <c:axId val="52821504"/>
      </c:bar3DChart>
      <c:catAx>
        <c:axId val="52860032"/>
        <c:scaling>
          <c:orientation val="minMax"/>
        </c:scaling>
        <c:axPos val="b"/>
        <c:title>
          <c:tx>
            <c:rich>
              <a:bodyPr/>
              <a:lstStyle/>
              <a:p>
                <a:pPr>
                  <a:defRPr/>
                </a:pPr>
                <a:r>
                  <a:rPr lang="es-PE"/>
                  <a:t>Longueur (m)</a:t>
                </a:r>
              </a:p>
            </c:rich>
          </c:tx>
          <c:layout/>
        </c:title>
        <c:numFmt formatCode="General" sourceLinked="1"/>
        <c:tickLblPos val="nextTo"/>
        <c:crossAx val="52861952"/>
        <c:crosses val="autoZero"/>
        <c:auto val="1"/>
        <c:lblAlgn val="ctr"/>
        <c:lblOffset val="100"/>
      </c:catAx>
      <c:valAx>
        <c:axId val="52861952"/>
        <c:scaling>
          <c:orientation val="minMax"/>
        </c:scaling>
        <c:axPos val="l"/>
        <c:majorGridlines/>
        <c:title>
          <c:tx>
            <c:rich>
              <a:bodyPr rot="-5400000" vert="horz"/>
              <a:lstStyle/>
              <a:p>
                <a:pPr>
                  <a:defRPr/>
                </a:pPr>
                <a:r>
                  <a:rPr lang="es-PE"/>
                  <a:t>Nombre de particules</a:t>
                </a:r>
              </a:p>
            </c:rich>
          </c:tx>
          <c:layout/>
        </c:title>
        <c:numFmt formatCode="General" sourceLinked="1"/>
        <c:tickLblPos val="nextTo"/>
        <c:crossAx val="52860032"/>
        <c:crosses val="autoZero"/>
        <c:crossBetween val="between"/>
      </c:valAx>
      <c:serAx>
        <c:axId val="52821504"/>
        <c:scaling>
          <c:orientation val="minMax"/>
        </c:scaling>
        <c:axPos val="b"/>
        <c:title>
          <c:tx>
            <c:rich>
              <a:bodyPr rot="-5400000" vert="horz"/>
              <a:lstStyle/>
              <a:p>
                <a:pPr>
                  <a:defRPr/>
                </a:pPr>
                <a:r>
                  <a:rPr lang="es-PE"/>
                  <a:t>Largeur (m)</a:t>
                </a:r>
              </a:p>
            </c:rich>
          </c:tx>
          <c:layout/>
        </c:title>
        <c:tickLblPos val="nextTo"/>
        <c:crossAx val="52861952"/>
        <c:crosses val="autoZero"/>
        <c:tickLblSkip val="1"/>
      </c:serAx>
    </c:plotArea>
    <c:plotVisOnly val="1"/>
  </c:chart>
  <c:spPr>
    <a:solidFill>
      <a:prstClr val="white"/>
    </a:solidFill>
  </c:spPr>
  <c:txPr>
    <a:bodyPr/>
    <a:lstStyle/>
    <a:p>
      <a:pPr>
        <a:defRPr>
          <a:solidFill>
            <a:schemeClr val="bg1"/>
          </a:solidFill>
        </a:defRPr>
      </a:pPr>
      <a:endParaRPr lang="es-PE"/>
    </a:p>
  </c:txPr>
  <c:externalData r:id="rId1"/>
</c:chartSpace>
</file>

<file path=ppt/charts/chart6.xml><?xml version="1.0" encoding="utf-8"?>
<c:chartSpace xmlns:c="http://schemas.openxmlformats.org/drawingml/2006/chart" xmlns:a="http://schemas.openxmlformats.org/drawingml/2006/main" xmlns:r="http://schemas.openxmlformats.org/officeDocument/2006/relationships">
  <c:lang val="es-PE"/>
  <c:style val="1"/>
  <c:chart>
    <c:view3D>
      <c:perspective val="30"/>
    </c:view3D>
    <c:plotArea>
      <c:layout>
        <c:manualLayout>
          <c:layoutTarget val="inner"/>
          <c:xMode val="edge"/>
          <c:yMode val="edge"/>
          <c:x val="0.13108398580276298"/>
          <c:y val="6.1680233209216409E-2"/>
          <c:w val="0.75436540154477416"/>
          <c:h val="0.75673267378706011"/>
        </c:manualLayout>
      </c:layout>
      <c:bar3DChart>
        <c:barDir val="col"/>
        <c:grouping val="standard"/>
        <c:ser>
          <c:idx val="0"/>
          <c:order val="0"/>
          <c:tx>
            <c:strRef>
              <c:f>'distr spat'!$B$97</c:f>
              <c:strCache>
                <c:ptCount val="1"/>
                <c:pt idx="0">
                  <c:v>0</c:v>
                </c:pt>
              </c:strCache>
            </c:strRef>
          </c:tx>
          <c:cat>
            <c:numRef>
              <c:f>'distr spat'!$C$96:$M$96</c:f>
              <c:numCache>
                <c:formatCode>General</c:formatCode>
                <c:ptCount val="11"/>
                <c:pt idx="0">
                  <c:v>0</c:v>
                </c:pt>
                <c:pt idx="1">
                  <c:v>5</c:v>
                </c:pt>
                <c:pt idx="2">
                  <c:v>10</c:v>
                </c:pt>
                <c:pt idx="3">
                  <c:v>15</c:v>
                </c:pt>
                <c:pt idx="4">
                  <c:v>20</c:v>
                </c:pt>
                <c:pt idx="5">
                  <c:v>25</c:v>
                </c:pt>
                <c:pt idx="6">
                  <c:v>30</c:v>
                </c:pt>
                <c:pt idx="7">
                  <c:v>35</c:v>
                </c:pt>
                <c:pt idx="8">
                  <c:v>40</c:v>
                </c:pt>
                <c:pt idx="9">
                  <c:v>45</c:v>
                </c:pt>
                <c:pt idx="10">
                  <c:v>50</c:v>
                </c:pt>
              </c:numCache>
            </c:numRef>
          </c:cat>
          <c:val>
            <c:numRef>
              <c:f>'distr spat'!$C$97:$M$97</c:f>
              <c:numCache>
                <c:formatCode>General</c:formatCode>
                <c:ptCount val="11"/>
                <c:pt idx="0">
                  <c:v>7.6000000000000026E-3</c:v>
                </c:pt>
                <c:pt idx="1">
                  <c:v>0</c:v>
                </c:pt>
                <c:pt idx="2">
                  <c:v>0</c:v>
                </c:pt>
                <c:pt idx="3">
                  <c:v>5.1999999999999998E-3</c:v>
                </c:pt>
                <c:pt idx="4">
                  <c:v>4.0000000000000029E-4</c:v>
                </c:pt>
                <c:pt idx="5">
                  <c:v>0</c:v>
                </c:pt>
                <c:pt idx="6">
                  <c:v>0</c:v>
                </c:pt>
                <c:pt idx="7">
                  <c:v>0</c:v>
                </c:pt>
                <c:pt idx="8">
                  <c:v>0</c:v>
                </c:pt>
                <c:pt idx="9">
                  <c:v>0</c:v>
                </c:pt>
                <c:pt idx="10">
                  <c:v>0</c:v>
                </c:pt>
              </c:numCache>
            </c:numRef>
          </c:val>
        </c:ser>
        <c:ser>
          <c:idx val="1"/>
          <c:order val="1"/>
          <c:tx>
            <c:strRef>
              <c:f>'distr spat'!$B$98</c:f>
              <c:strCache>
                <c:ptCount val="1"/>
                <c:pt idx="0">
                  <c:v>5</c:v>
                </c:pt>
              </c:strCache>
            </c:strRef>
          </c:tx>
          <c:cat>
            <c:numRef>
              <c:f>'distr spat'!$C$96:$M$96</c:f>
              <c:numCache>
                <c:formatCode>General</c:formatCode>
                <c:ptCount val="11"/>
                <c:pt idx="0">
                  <c:v>0</c:v>
                </c:pt>
                <c:pt idx="1">
                  <c:v>5</c:v>
                </c:pt>
                <c:pt idx="2">
                  <c:v>10</c:v>
                </c:pt>
                <c:pt idx="3">
                  <c:v>15</c:v>
                </c:pt>
                <c:pt idx="4">
                  <c:v>20</c:v>
                </c:pt>
                <c:pt idx="5">
                  <c:v>25</c:v>
                </c:pt>
                <c:pt idx="6">
                  <c:v>30</c:v>
                </c:pt>
                <c:pt idx="7">
                  <c:v>35</c:v>
                </c:pt>
                <c:pt idx="8">
                  <c:v>40</c:v>
                </c:pt>
                <c:pt idx="9">
                  <c:v>45</c:v>
                </c:pt>
                <c:pt idx="10">
                  <c:v>50</c:v>
                </c:pt>
              </c:numCache>
            </c:numRef>
          </c:cat>
          <c:val>
            <c:numRef>
              <c:f>'distr spat'!$C$98:$M$98</c:f>
              <c:numCache>
                <c:formatCode>General</c:formatCode>
                <c:ptCount val="11"/>
                <c:pt idx="0">
                  <c:v>0</c:v>
                </c:pt>
                <c:pt idx="5">
                  <c:v>0</c:v>
                </c:pt>
                <c:pt idx="10">
                  <c:v>0</c:v>
                </c:pt>
              </c:numCache>
            </c:numRef>
          </c:val>
        </c:ser>
        <c:ser>
          <c:idx val="2"/>
          <c:order val="2"/>
          <c:tx>
            <c:strRef>
              <c:f>'distr spat'!$B$99</c:f>
              <c:strCache>
                <c:ptCount val="1"/>
                <c:pt idx="0">
                  <c:v>10</c:v>
                </c:pt>
              </c:strCache>
            </c:strRef>
          </c:tx>
          <c:dPt>
            <c:idx val="9"/>
            <c:spPr>
              <a:solidFill>
                <a:srgbClr val="C00000"/>
              </a:solidFill>
            </c:spPr>
          </c:dPt>
          <c:cat>
            <c:numRef>
              <c:f>'distr spat'!$C$96:$M$96</c:f>
              <c:numCache>
                <c:formatCode>General</c:formatCode>
                <c:ptCount val="11"/>
                <c:pt idx="0">
                  <c:v>0</c:v>
                </c:pt>
                <c:pt idx="1">
                  <c:v>5</c:v>
                </c:pt>
                <c:pt idx="2">
                  <c:v>10</c:v>
                </c:pt>
                <c:pt idx="3">
                  <c:v>15</c:v>
                </c:pt>
                <c:pt idx="4">
                  <c:v>20</c:v>
                </c:pt>
                <c:pt idx="5">
                  <c:v>25</c:v>
                </c:pt>
                <c:pt idx="6">
                  <c:v>30</c:v>
                </c:pt>
                <c:pt idx="7">
                  <c:v>35</c:v>
                </c:pt>
                <c:pt idx="8">
                  <c:v>40</c:v>
                </c:pt>
                <c:pt idx="9">
                  <c:v>45</c:v>
                </c:pt>
                <c:pt idx="10">
                  <c:v>50</c:v>
                </c:pt>
              </c:numCache>
            </c:numRef>
          </c:cat>
          <c:val>
            <c:numRef>
              <c:f>'distr spat'!$C$99:$M$99</c:f>
              <c:numCache>
                <c:formatCode>General</c:formatCode>
                <c:ptCount val="11"/>
                <c:pt idx="0">
                  <c:v>0</c:v>
                </c:pt>
                <c:pt idx="1">
                  <c:v>0</c:v>
                </c:pt>
                <c:pt idx="2">
                  <c:v>1.0900000000000003E-2</c:v>
                </c:pt>
                <c:pt idx="3">
                  <c:v>7.7000000000000028E-3</c:v>
                </c:pt>
                <c:pt idx="4">
                  <c:v>3.7000000000000019E-3</c:v>
                </c:pt>
                <c:pt idx="5">
                  <c:v>0</c:v>
                </c:pt>
                <c:pt idx="6">
                  <c:v>6.4000000000000029E-3</c:v>
                </c:pt>
                <c:pt idx="7">
                  <c:v>0</c:v>
                </c:pt>
                <c:pt idx="8">
                  <c:v>1.1999999999999999E-3</c:v>
                </c:pt>
                <c:pt idx="9">
                  <c:v>1.7363</c:v>
                </c:pt>
                <c:pt idx="10">
                  <c:v>9.5000000000000067E-3</c:v>
                </c:pt>
              </c:numCache>
            </c:numRef>
          </c:val>
        </c:ser>
        <c:shape val="box"/>
        <c:axId val="52914432"/>
        <c:axId val="52920704"/>
        <c:axId val="52869312"/>
      </c:bar3DChart>
      <c:catAx>
        <c:axId val="52914432"/>
        <c:scaling>
          <c:orientation val="minMax"/>
        </c:scaling>
        <c:axPos val="b"/>
        <c:title>
          <c:tx>
            <c:rich>
              <a:bodyPr/>
              <a:lstStyle/>
              <a:p>
                <a:pPr>
                  <a:defRPr/>
                </a:pPr>
                <a:r>
                  <a:rPr lang="es-PE"/>
                  <a:t>Longueur (m)</a:t>
                </a:r>
              </a:p>
            </c:rich>
          </c:tx>
          <c:layout/>
        </c:title>
        <c:numFmt formatCode="General" sourceLinked="1"/>
        <c:tickLblPos val="nextTo"/>
        <c:crossAx val="52920704"/>
        <c:crosses val="autoZero"/>
        <c:auto val="1"/>
        <c:lblAlgn val="ctr"/>
        <c:lblOffset val="100"/>
      </c:catAx>
      <c:valAx>
        <c:axId val="52920704"/>
        <c:scaling>
          <c:orientation val="minMax"/>
        </c:scaling>
        <c:axPos val="l"/>
        <c:majorGridlines/>
        <c:title>
          <c:tx>
            <c:rich>
              <a:bodyPr rot="-5400000" vert="horz"/>
              <a:lstStyle/>
              <a:p>
                <a:pPr>
                  <a:defRPr/>
                </a:pPr>
                <a:r>
                  <a:rPr lang="es-PE"/>
                  <a:t>Anthracomasse (g)</a:t>
                </a:r>
              </a:p>
            </c:rich>
          </c:tx>
          <c:layout/>
        </c:title>
        <c:numFmt formatCode="General" sourceLinked="1"/>
        <c:tickLblPos val="nextTo"/>
        <c:crossAx val="52914432"/>
        <c:crosses val="autoZero"/>
        <c:crossBetween val="between"/>
      </c:valAx>
      <c:serAx>
        <c:axId val="52869312"/>
        <c:scaling>
          <c:orientation val="minMax"/>
        </c:scaling>
        <c:axPos val="b"/>
        <c:title>
          <c:tx>
            <c:rich>
              <a:bodyPr rot="-5400000" vert="horz"/>
              <a:lstStyle/>
              <a:p>
                <a:pPr>
                  <a:defRPr/>
                </a:pPr>
                <a:r>
                  <a:rPr lang="es-PE"/>
                  <a:t>Largeur (g)</a:t>
                </a:r>
              </a:p>
            </c:rich>
          </c:tx>
          <c:layout/>
        </c:title>
        <c:tickLblPos val="nextTo"/>
        <c:crossAx val="52920704"/>
        <c:crosses val="autoZero"/>
        <c:tickLblSkip val="1"/>
      </c:serAx>
    </c:plotArea>
    <c:plotVisOnly val="1"/>
  </c:chart>
  <c:spPr>
    <a:solidFill>
      <a:schemeClr val="tx1"/>
    </a:solidFill>
  </c:spPr>
  <c:txPr>
    <a:bodyPr/>
    <a:lstStyle/>
    <a:p>
      <a:pPr>
        <a:defRPr>
          <a:solidFill>
            <a:schemeClr val="bg1"/>
          </a:solidFill>
        </a:defRPr>
      </a:pPr>
      <a:endParaRPr lang="es-PE"/>
    </a:p>
  </c:txPr>
  <c:externalData r:id="rId1"/>
</c:chartSpace>
</file>

<file path=ppt/charts/chart7.xml><?xml version="1.0" encoding="utf-8"?>
<c:chartSpace xmlns:c="http://schemas.openxmlformats.org/drawingml/2006/chart" xmlns:a="http://schemas.openxmlformats.org/drawingml/2006/main" xmlns:r="http://schemas.openxmlformats.org/officeDocument/2006/relationships">
  <c:lang val="es-PE"/>
  <c:style val="1"/>
  <c:chart>
    <c:view3D>
      <c:perspective val="30"/>
    </c:view3D>
    <c:plotArea>
      <c:layout>
        <c:manualLayout>
          <c:layoutTarget val="inner"/>
          <c:xMode val="edge"/>
          <c:yMode val="edge"/>
          <c:x val="0.17004693456466746"/>
          <c:y val="3.1783878484551012E-2"/>
          <c:w val="0.72234692910351062"/>
          <c:h val="0.79276912868488714"/>
        </c:manualLayout>
      </c:layout>
      <c:bar3DChart>
        <c:barDir val="col"/>
        <c:grouping val="standard"/>
        <c:ser>
          <c:idx val="0"/>
          <c:order val="0"/>
          <c:tx>
            <c:strRef>
              <c:f>'distr spat'!$B$266</c:f>
              <c:strCache>
                <c:ptCount val="1"/>
                <c:pt idx="0">
                  <c:v>0</c:v>
                </c:pt>
              </c:strCache>
            </c:strRef>
          </c:tx>
          <c:cat>
            <c:numRef>
              <c:f>'distr spat'!$C$265:$M$265</c:f>
              <c:numCache>
                <c:formatCode>General</c:formatCode>
                <c:ptCount val="11"/>
                <c:pt idx="0">
                  <c:v>0</c:v>
                </c:pt>
                <c:pt idx="1">
                  <c:v>5</c:v>
                </c:pt>
                <c:pt idx="2">
                  <c:v>10</c:v>
                </c:pt>
                <c:pt idx="3">
                  <c:v>15</c:v>
                </c:pt>
                <c:pt idx="4">
                  <c:v>20</c:v>
                </c:pt>
                <c:pt idx="5">
                  <c:v>25</c:v>
                </c:pt>
                <c:pt idx="6">
                  <c:v>30</c:v>
                </c:pt>
                <c:pt idx="7">
                  <c:v>35</c:v>
                </c:pt>
                <c:pt idx="8">
                  <c:v>40</c:v>
                </c:pt>
                <c:pt idx="9">
                  <c:v>45</c:v>
                </c:pt>
                <c:pt idx="10">
                  <c:v>50</c:v>
                </c:pt>
              </c:numCache>
            </c:numRef>
          </c:cat>
          <c:val>
            <c:numRef>
              <c:f>'distr spat'!$C$266:$M$266</c:f>
              <c:numCache>
                <c:formatCode>General</c:formatCode>
                <c:ptCount val="11"/>
                <c:pt idx="0">
                  <c:v>6</c:v>
                </c:pt>
                <c:pt idx="1">
                  <c:v>4</c:v>
                </c:pt>
                <c:pt idx="2">
                  <c:v>2</c:v>
                </c:pt>
                <c:pt idx="3">
                  <c:v>0</c:v>
                </c:pt>
                <c:pt idx="4">
                  <c:v>2</c:v>
                </c:pt>
                <c:pt idx="5">
                  <c:v>0</c:v>
                </c:pt>
                <c:pt idx="6">
                  <c:v>5</c:v>
                </c:pt>
                <c:pt idx="7">
                  <c:v>3</c:v>
                </c:pt>
                <c:pt idx="8">
                  <c:v>10</c:v>
                </c:pt>
                <c:pt idx="9">
                  <c:v>7</c:v>
                </c:pt>
                <c:pt idx="10">
                  <c:v>1</c:v>
                </c:pt>
              </c:numCache>
            </c:numRef>
          </c:val>
        </c:ser>
        <c:ser>
          <c:idx val="1"/>
          <c:order val="1"/>
          <c:tx>
            <c:strRef>
              <c:f>'distr spat'!$B$267</c:f>
              <c:strCache>
                <c:ptCount val="1"/>
                <c:pt idx="0">
                  <c:v>5</c:v>
                </c:pt>
              </c:strCache>
            </c:strRef>
          </c:tx>
          <c:cat>
            <c:numRef>
              <c:f>'distr spat'!$C$265:$M$265</c:f>
              <c:numCache>
                <c:formatCode>General</c:formatCode>
                <c:ptCount val="11"/>
                <c:pt idx="0">
                  <c:v>0</c:v>
                </c:pt>
                <c:pt idx="1">
                  <c:v>5</c:v>
                </c:pt>
                <c:pt idx="2">
                  <c:v>10</c:v>
                </c:pt>
                <c:pt idx="3">
                  <c:v>15</c:v>
                </c:pt>
                <c:pt idx="4">
                  <c:v>20</c:v>
                </c:pt>
                <c:pt idx="5">
                  <c:v>25</c:v>
                </c:pt>
                <c:pt idx="6">
                  <c:v>30</c:v>
                </c:pt>
                <c:pt idx="7">
                  <c:v>35</c:v>
                </c:pt>
                <c:pt idx="8">
                  <c:v>40</c:v>
                </c:pt>
                <c:pt idx="9">
                  <c:v>45</c:v>
                </c:pt>
                <c:pt idx="10">
                  <c:v>50</c:v>
                </c:pt>
              </c:numCache>
            </c:numRef>
          </c:cat>
          <c:val>
            <c:numRef>
              <c:f>'distr spat'!$C$267:$M$267</c:f>
              <c:numCache>
                <c:formatCode>General</c:formatCode>
                <c:ptCount val="11"/>
                <c:pt idx="0">
                  <c:v>2</c:v>
                </c:pt>
                <c:pt idx="5">
                  <c:v>1</c:v>
                </c:pt>
                <c:pt idx="10">
                  <c:v>12</c:v>
                </c:pt>
              </c:numCache>
            </c:numRef>
          </c:val>
        </c:ser>
        <c:ser>
          <c:idx val="2"/>
          <c:order val="2"/>
          <c:tx>
            <c:strRef>
              <c:f>'distr spat'!$B$268</c:f>
              <c:strCache>
                <c:ptCount val="1"/>
                <c:pt idx="0">
                  <c:v>10</c:v>
                </c:pt>
              </c:strCache>
            </c:strRef>
          </c:tx>
          <c:dPt>
            <c:idx val="5"/>
            <c:spPr>
              <a:solidFill>
                <a:srgbClr val="C00000"/>
              </a:solidFill>
            </c:spPr>
          </c:dPt>
          <c:dPt>
            <c:idx val="6"/>
            <c:spPr>
              <a:solidFill>
                <a:srgbClr val="C00000"/>
              </a:solidFill>
            </c:spPr>
          </c:dPt>
          <c:cat>
            <c:numRef>
              <c:f>'distr spat'!$C$265:$M$265</c:f>
              <c:numCache>
                <c:formatCode>General</c:formatCode>
                <c:ptCount val="11"/>
                <c:pt idx="0">
                  <c:v>0</c:v>
                </c:pt>
                <c:pt idx="1">
                  <c:v>5</c:v>
                </c:pt>
                <c:pt idx="2">
                  <c:v>10</c:v>
                </c:pt>
                <c:pt idx="3">
                  <c:v>15</c:v>
                </c:pt>
                <c:pt idx="4">
                  <c:v>20</c:v>
                </c:pt>
                <c:pt idx="5">
                  <c:v>25</c:v>
                </c:pt>
                <c:pt idx="6">
                  <c:v>30</c:v>
                </c:pt>
                <c:pt idx="7">
                  <c:v>35</c:v>
                </c:pt>
                <c:pt idx="8">
                  <c:v>40</c:v>
                </c:pt>
                <c:pt idx="9">
                  <c:v>45</c:v>
                </c:pt>
                <c:pt idx="10">
                  <c:v>50</c:v>
                </c:pt>
              </c:numCache>
            </c:numRef>
          </c:cat>
          <c:val>
            <c:numRef>
              <c:f>'distr spat'!$C$268:$M$268</c:f>
              <c:numCache>
                <c:formatCode>General</c:formatCode>
                <c:ptCount val="11"/>
                <c:pt idx="0">
                  <c:v>2</c:v>
                </c:pt>
                <c:pt idx="1">
                  <c:v>0</c:v>
                </c:pt>
                <c:pt idx="2">
                  <c:v>0</c:v>
                </c:pt>
                <c:pt idx="3">
                  <c:v>3</c:v>
                </c:pt>
                <c:pt idx="4">
                  <c:v>2</c:v>
                </c:pt>
                <c:pt idx="5">
                  <c:v>362</c:v>
                </c:pt>
                <c:pt idx="6">
                  <c:v>700</c:v>
                </c:pt>
                <c:pt idx="7">
                  <c:v>100</c:v>
                </c:pt>
                <c:pt idx="8">
                  <c:v>6</c:v>
                </c:pt>
                <c:pt idx="9">
                  <c:v>10</c:v>
                </c:pt>
                <c:pt idx="10">
                  <c:v>6</c:v>
                </c:pt>
              </c:numCache>
            </c:numRef>
          </c:val>
        </c:ser>
        <c:shape val="box"/>
        <c:axId val="51990528"/>
        <c:axId val="51992448"/>
        <c:axId val="52945792"/>
      </c:bar3DChart>
      <c:catAx>
        <c:axId val="51990528"/>
        <c:scaling>
          <c:orientation val="minMax"/>
        </c:scaling>
        <c:axPos val="b"/>
        <c:title>
          <c:tx>
            <c:rich>
              <a:bodyPr/>
              <a:lstStyle/>
              <a:p>
                <a:pPr>
                  <a:defRPr/>
                </a:pPr>
                <a:r>
                  <a:rPr lang="es-PE"/>
                  <a:t>Longueur (m)</a:t>
                </a:r>
              </a:p>
            </c:rich>
          </c:tx>
          <c:layout/>
        </c:title>
        <c:numFmt formatCode="General" sourceLinked="1"/>
        <c:tickLblPos val="nextTo"/>
        <c:crossAx val="51992448"/>
        <c:crosses val="autoZero"/>
        <c:auto val="1"/>
        <c:lblAlgn val="ctr"/>
        <c:lblOffset val="100"/>
      </c:catAx>
      <c:valAx>
        <c:axId val="51992448"/>
        <c:scaling>
          <c:orientation val="minMax"/>
        </c:scaling>
        <c:axPos val="l"/>
        <c:majorGridlines/>
        <c:title>
          <c:tx>
            <c:rich>
              <a:bodyPr rot="-5400000" vert="horz"/>
              <a:lstStyle/>
              <a:p>
                <a:pPr>
                  <a:defRPr/>
                </a:pPr>
                <a:r>
                  <a:rPr lang="es-PE"/>
                  <a:t>Nombre de particules</a:t>
                </a:r>
              </a:p>
            </c:rich>
          </c:tx>
          <c:layout/>
        </c:title>
        <c:numFmt formatCode="General" sourceLinked="1"/>
        <c:tickLblPos val="nextTo"/>
        <c:crossAx val="51990528"/>
        <c:crosses val="autoZero"/>
        <c:crossBetween val="between"/>
      </c:valAx>
      <c:serAx>
        <c:axId val="52945792"/>
        <c:scaling>
          <c:orientation val="maxMin"/>
        </c:scaling>
        <c:axPos val="b"/>
        <c:title>
          <c:tx>
            <c:rich>
              <a:bodyPr rot="-5400000" vert="horz"/>
              <a:lstStyle/>
              <a:p>
                <a:pPr>
                  <a:defRPr/>
                </a:pPr>
                <a:r>
                  <a:rPr lang="es-PE"/>
                  <a:t>Largeur (m)</a:t>
                </a:r>
              </a:p>
            </c:rich>
          </c:tx>
          <c:layout/>
        </c:title>
        <c:tickLblPos val="nextTo"/>
        <c:crossAx val="51992448"/>
        <c:crosses val="autoZero"/>
        <c:tickLblSkip val="1"/>
      </c:serAx>
    </c:plotArea>
    <c:plotVisOnly val="1"/>
  </c:chart>
  <c:spPr>
    <a:solidFill>
      <a:schemeClr val="tx1"/>
    </a:solidFill>
  </c:spPr>
  <c:txPr>
    <a:bodyPr/>
    <a:lstStyle/>
    <a:p>
      <a:pPr>
        <a:defRPr>
          <a:solidFill>
            <a:schemeClr val="bg1"/>
          </a:solidFill>
        </a:defRPr>
      </a:pPr>
      <a:endParaRPr lang="es-PE"/>
    </a:p>
  </c:txPr>
  <c:externalData r:id="rId1"/>
</c:chartSpace>
</file>

<file path=ppt/charts/chart8.xml><?xml version="1.0" encoding="utf-8"?>
<c:chartSpace xmlns:c="http://schemas.openxmlformats.org/drawingml/2006/chart" xmlns:a="http://schemas.openxmlformats.org/drawingml/2006/main" xmlns:r="http://schemas.openxmlformats.org/officeDocument/2006/relationships">
  <c:lang val="es-PE"/>
  <c:style val="1"/>
  <c:chart>
    <c:view3D>
      <c:perspective val="30"/>
    </c:view3D>
    <c:plotArea>
      <c:layout>
        <c:manualLayout>
          <c:layoutTarget val="inner"/>
          <c:xMode val="edge"/>
          <c:yMode val="edge"/>
          <c:x val="0.13825415045214043"/>
          <c:y val="6.1680233209216409E-2"/>
          <c:w val="0.76694818506179441"/>
          <c:h val="0.75673267378706011"/>
        </c:manualLayout>
      </c:layout>
      <c:bar3DChart>
        <c:barDir val="col"/>
        <c:grouping val="standard"/>
        <c:ser>
          <c:idx val="0"/>
          <c:order val="0"/>
          <c:tx>
            <c:strRef>
              <c:f>'distr spat'!$B$272</c:f>
              <c:strCache>
                <c:ptCount val="1"/>
                <c:pt idx="0">
                  <c:v>0</c:v>
                </c:pt>
              </c:strCache>
            </c:strRef>
          </c:tx>
          <c:cat>
            <c:numRef>
              <c:f>'distr spat'!$C$271:$M$271</c:f>
              <c:numCache>
                <c:formatCode>General</c:formatCode>
                <c:ptCount val="11"/>
                <c:pt idx="0">
                  <c:v>0</c:v>
                </c:pt>
                <c:pt idx="1">
                  <c:v>5</c:v>
                </c:pt>
                <c:pt idx="2">
                  <c:v>10</c:v>
                </c:pt>
                <c:pt idx="3">
                  <c:v>15</c:v>
                </c:pt>
                <c:pt idx="4">
                  <c:v>20</c:v>
                </c:pt>
                <c:pt idx="5">
                  <c:v>25</c:v>
                </c:pt>
                <c:pt idx="6">
                  <c:v>30</c:v>
                </c:pt>
                <c:pt idx="7">
                  <c:v>35</c:v>
                </c:pt>
                <c:pt idx="8">
                  <c:v>40</c:v>
                </c:pt>
                <c:pt idx="9">
                  <c:v>45</c:v>
                </c:pt>
                <c:pt idx="10">
                  <c:v>50</c:v>
                </c:pt>
              </c:numCache>
            </c:numRef>
          </c:cat>
          <c:val>
            <c:numRef>
              <c:f>'distr spat'!$C$272:$M$272</c:f>
              <c:numCache>
                <c:formatCode>General</c:formatCode>
                <c:ptCount val="11"/>
                <c:pt idx="0">
                  <c:v>0.15870000000000009</c:v>
                </c:pt>
                <c:pt idx="1">
                  <c:v>3.6999999999999998E-2</c:v>
                </c:pt>
                <c:pt idx="2">
                  <c:v>4.4000000000000029E-3</c:v>
                </c:pt>
                <c:pt idx="3">
                  <c:v>0</c:v>
                </c:pt>
                <c:pt idx="4">
                  <c:v>1.2999999999999998E-2</c:v>
                </c:pt>
                <c:pt idx="5">
                  <c:v>0</c:v>
                </c:pt>
                <c:pt idx="6">
                  <c:v>2.4500000000000001E-2</c:v>
                </c:pt>
                <c:pt idx="7">
                  <c:v>1.2800000000000006E-2</c:v>
                </c:pt>
                <c:pt idx="8">
                  <c:v>7.9600000000000004E-2</c:v>
                </c:pt>
                <c:pt idx="9">
                  <c:v>3.3099999999999997E-2</c:v>
                </c:pt>
                <c:pt idx="10">
                  <c:v>1.0600000000000007E-2</c:v>
                </c:pt>
              </c:numCache>
            </c:numRef>
          </c:val>
        </c:ser>
        <c:ser>
          <c:idx val="1"/>
          <c:order val="1"/>
          <c:tx>
            <c:strRef>
              <c:f>'distr spat'!$B$273</c:f>
              <c:strCache>
                <c:ptCount val="1"/>
                <c:pt idx="0">
                  <c:v>5</c:v>
                </c:pt>
              </c:strCache>
            </c:strRef>
          </c:tx>
          <c:cat>
            <c:numRef>
              <c:f>'distr spat'!$C$271:$M$271</c:f>
              <c:numCache>
                <c:formatCode>General</c:formatCode>
                <c:ptCount val="11"/>
                <c:pt idx="0">
                  <c:v>0</c:v>
                </c:pt>
                <c:pt idx="1">
                  <c:v>5</c:v>
                </c:pt>
                <c:pt idx="2">
                  <c:v>10</c:v>
                </c:pt>
                <c:pt idx="3">
                  <c:v>15</c:v>
                </c:pt>
                <c:pt idx="4">
                  <c:v>20</c:v>
                </c:pt>
                <c:pt idx="5">
                  <c:v>25</c:v>
                </c:pt>
                <c:pt idx="6">
                  <c:v>30</c:v>
                </c:pt>
                <c:pt idx="7">
                  <c:v>35</c:v>
                </c:pt>
                <c:pt idx="8">
                  <c:v>40</c:v>
                </c:pt>
                <c:pt idx="9">
                  <c:v>45</c:v>
                </c:pt>
                <c:pt idx="10">
                  <c:v>50</c:v>
                </c:pt>
              </c:numCache>
            </c:numRef>
          </c:cat>
          <c:val>
            <c:numRef>
              <c:f>'distr spat'!$C$273:$M$273</c:f>
              <c:numCache>
                <c:formatCode>General</c:formatCode>
                <c:ptCount val="11"/>
                <c:pt idx="0">
                  <c:v>1.2800000000000006E-2</c:v>
                </c:pt>
                <c:pt idx="5">
                  <c:v>1.1599999999999996E-2</c:v>
                </c:pt>
                <c:pt idx="10">
                  <c:v>0.10660000000000004</c:v>
                </c:pt>
              </c:numCache>
            </c:numRef>
          </c:val>
        </c:ser>
        <c:ser>
          <c:idx val="2"/>
          <c:order val="2"/>
          <c:tx>
            <c:strRef>
              <c:f>'distr spat'!$B$274</c:f>
              <c:strCache>
                <c:ptCount val="1"/>
                <c:pt idx="0">
                  <c:v>10</c:v>
                </c:pt>
              </c:strCache>
            </c:strRef>
          </c:tx>
          <c:dPt>
            <c:idx val="5"/>
            <c:spPr>
              <a:solidFill>
                <a:srgbClr val="C00000"/>
              </a:solidFill>
            </c:spPr>
          </c:dPt>
          <c:dPt>
            <c:idx val="6"/>
            <c:spPr>
              <a:solidFill>
                <a:srgbClr val="C00000"/>
              </a:solidFill>
            </c:spPr>
          </c:dPt>
          <c:cat>
            <c:numRef>
              <c:f>'distr spat'!$C$271:$M$271</c:f>
              <c:numCache>
                <c:formatCode>General</c:formatCode>
                <c:ptCount val="11"/>
                <c:pt idx="0">
                  <c:v>0</c:v>
                </c:pt>
                <c:pt idx="1">
                  <c:v>5</c:v>
                </c:pt>
                <c:pt idx="2">
                  <c:v>10</c:v>
                </c:pt>
                <c:pt idx="3">
                  <c:v>15</c:v>
                </c:pt>
                <c:pt idx="4">
                  <c:v>20</c:v>
                </c:pt>
                <c:pt idx="5">
                  <c:v>25</c:v>
                </c:pt>
                <c:pt idx="6">
                  <c:v>30</c:v>
                </c:pt>
                <c:pt idx="7">
                  <c:v>35</c:v>
                </c:pt>
                <c:pt idx="8">
                  <c:v>40</c:v>
                </c:pt>
                <c:pt idx="9">
                  <c:v>45</c:v>
                </c:pt>
                <c:pt idx="10">
                  <c:v>50</c:v>
                </c:pt>
              </c:numCache>
            </c:numRef>
          </c:cat>
          <c:val>
            <c:numRef>
              <c:f>'distr spat'!$C$274:$M$274</c:f>
              <c:numCache>
                <c:formatCode>General</c:formatCode>
                <c:ptCount val="11"/>
                <c:pt idx="0">
                  <c:v>6.7000000000000028E-3</c:v>
                </c:pt>
                <c:pt idx="1">
                  <c:v>0</c:v>
                </c:pt>
                <c:pt idx="2">
                  <c:v>0</c:v>
                </c:pt>
                <c:pt idx="3">
                  <c:v>6.1600000000000002E-2</c:v>
                </c:pt>
                <c:pt idx="4">
                  <c:v>4.2299999999999997E-2</c:v>
                </c:pt>
                <c:pt idx="5">
                  <c:v>5.8199999999999985</c:v>
                </c:pt>
                <c:pt idx="6">
                  <c:v>10.8169</c:v>
                </c:pt>
                <c:pt idx="7">
                  <c:v>0.8703000000000003</c:v>
                </c:pt>
                <c:pt idx="8">
                  <c:v>6.59E-2</c:v>
                </c:pt>
                <c:pt idx="9">
                  <c:v>0.11370000000000002</c:v>
                </c:pt>
                <c:pt idx="10">
                  <c:v>0.11320000000000002</c:v>
                </c:pt>
              </c:numCache>
            </c:numRef>
          </c:val>
        </c:ser>
        <c:shape val="box"/>
        <c:axId val="52016640"/>
        <c:axId val="52018560"/>
        <c:axId val="52948480"/>
      </c:bar3DChart>
      <c:catAx>
        <c:axId val="52016640"/>
        <c:scaling>
          <c:orientation val="minMax"/>
        </c:scaling>
        <c:axPos val="b"/>
        <c:title>
          <c:tx>
            <c:rich>
              <a:bodyPr/>
              <a:lstStyle/>
              <a:p>
                <a:pPr>
                  <a:defRPr/>
                </a:pPr>
                <a:r>
                  <a:rPr lang="es-PE"/>
                  <a:t>Longueur (m)</a:t>
                </a:r>
              </a:p>
            </c:rich>
          </c:tx>
          <c:layout/>
        </c:title>
        <c:numFmt formatCode="General" sourceLinked="1"/>
        <c:tickLblPos val="nextTo"/>
        <c:crossAx val="52018560"/>
        <c:crosses val="autoZero"/>
        <c:auto val="1"/>
        <c:lblAlgn val="ctr"/>
        <c:lblOffset val="100"/>
      </c:catAx>
      <c:valAx>
        <c:axId val="52018560"/>
        <c:scaling>
          <c:orientation val="minMax"/>
        </c:scaling>
        <c:axPos val="l"/>
        <c:majorGridlines/>
        <c:title>
          <c:tx>
            <c:rich>
              <a:bodyPr rot="-5400000" vert="horz"/>
              <a:lstStyle/>
              <a:p>
                <a:pPr>
                  <a:defRPr/>
                </a:pPr>
                <a:r>
                  <a:rPr lang="es-PE"/>
                  <a:t>Anthracomasse (g)</a:t>
                </a:r>
              </a:p>
            </c:rich>
          </c:tx>
          <c:layout/>
        </c:title>
        <c:numFmt formatCode="General" sourceLinked="1"/>
        <c:tickLblPos val="nextTo"/>
        <c:crossAx val="52016640"/>
        <c:crosses val="autoZero"/>
        <c:crossBetween val="between"/>
      </c:valAx>
      <c:serAx>
        <c:axId val="52948480"/>
        <c:scaling>
          <c:orientation val="maxMin"/>
        </c:scaling>
        <c:axPos val="b"/>
        <c:title>
          <c:tx>
            <c:rich>
              <a:bodyPr rot="-5400000" vert="horz"/>
              <a:lstStyle/>
              <a:p>
                <a:pPr>
                  <a:defRPr/>
                </a:pPr>
                <a:r>
                  <a:rPr lang="es-PE"/>
                  <a:t>Largeur (m)</a:t>
                </a:r>
              </a:p>
            </c:rich>
          </c:tx>
          <c:layout/>
        </c:title>
        <c:tickLblPos val="nextTo"/>
        <c:crossAx val="52018560"/>
        <c:crosses val="autoZero"/>
        <c:tickLblSkip val="1"/>
      </c:serAx>
    </c:plotArea>
    <c:plotVisOnly val="1"/>
  </c:chart>
  <c:spPr>
    <a:solidFill>
      <a:prstClr val="white"/>
    </a:solidFill>
  </c:spPr>
  <c:txPr>
    <a:bodyPr/>
    <a:lstStyle/>
    <a:p>
      <a:pPr>
        <a:defRPr>
          <a:solidFill>
            <a:schemeClr val="bg1"/>
          </a:solidFill>
        </a:defRPr>
      </a:pPr>
      <a:endParaRPr lang="es-PE"/>
    </a:p>
  </c:txPr>
  <c:externalData r:id="rId1"/>
</c:chartSpac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bg>
      <p:bgRef idx="1002">
        <a:schemeClr val="bg2"/>
      </p:bgRef>
    </p:bg>
    <p:spTree>
      <p:nvGrpSpPr>
        <p:cNvPr id="1" name=""/>
        <p:cNvGrpSpPr/>
        <p:nvPr/>
      </p:nvGrpSpPr>
      <p:grpSpPr>
        <a:xfrm>
          <a:off x="0" y="0"/>
          <a:ext cx="0" cy="0"/>
          <a:chOff x="0" y="0"/>
          <a:chExt cx="0" cy="0"/>
        </a:xfrm>
      </p:grpSpPr>
      <p:sp>
        <p:nvSpPr>
          <p:cNvPr id="9" name="Titr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fr-FR" smtClean="0"/>
              <a:t>Cliquez pour modifier le style du titre</a:t>
            </a:r>
            <a:endParaRPr kumimoji="0" lang="en-US"/>
          </a:p>
        </p:txBody>
      </p:sp>
      <p:sp>
        <p:nvSpPr>
          <p:cNvPr id="17" name="Sous-titr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fr-FR" smtClean="0"/>
              <a:t>Cliquez pour modifier le style des sous-titres du masque</a:t>
            </a:r>
            <a:endParaRPr kumimoji="0" lang="en-US"/>
          </a:p>
        </p:txBody>
      </p:sp>
      <p:sp>
        <p:nvSpPr>
          <p:cNvPr id="30" name="Espace réservé de la date 29"/>
          <p:cNvSpPr>
            <a:spLocks noGrp="1"/>
          </p:cNvSpPr>
          <p:nvPr>
            <p:ph type="dt" sz="half" idx="10"/>
          </p:nvPr>
        </p:nvSpPr>
        <p:spPr/>
        <p:txBody>
          <a:bodyPr/>
          <a:lstStyle/>
          <a:p>
            <a:fld id="{74C3B88F-227F-4977-9797-CDA01220A2A7}" type="datetimeFigureOut">
              <a:rPr lang="es-PE" smtClean="0"/>
              <a:pPr/>
              <a:t>27/09/2011</a:t>
            </a:fld>
            <a:endParaRPr lang="es-PE"/>
          </a:p>
        </p:txBody>
      </p:sp>
      <p:sp>
        <p:nvSpPr>
          <p:cNvPr id="19" name="Espace réservé du pied de page 18"/>
          <p:cNvSpPr>
            <a:spLocks noGrp="1"/>
          </p:cNvSpPr>
          <p:nvPr>
            <p:ph type="ftr" sz="quarter" idx="11"/>
          </p:nvPr>
        </p:nvSpPr>
        <p:spPr/>
        <p:txBody>
          <a:bodyPr/>
          <a:lstStyle/>
          <a:p>
            <a:endParaRPr lang="es-PE"/>
          </a:p>
        </p:txBody>
      </p:sp>
      <p:sp>
        <p:nvSpPr>
          <p:cNvPr id="27" name="Espace réservé du numéro de diapositive 26"/>
          <p:cNvSpPr>
            <a:spLocks noGrp="1"/>
          </p:cNvSpPr>
          <p:nvPr>
            <p:ph type="sldNum" sz="quarter" idx="12"/>
          </p:nvPr>
        </p:nvSpPr>
        <p:spPr/>
        <p:txBody>
          <a:bodyPr/>
          <a:lstStyle/>
          <a:p>
            <a:fld id="{AC1C9579-61A4-40B5-B26D-86478CE5457D}" type="slidenum">
              <a:rPr lang="es-PE" smtClean="0"/>
              <a:pPr/>
              <a:t>‹N°›</a:t>
            </a:fld>
            <a:endParaRPr lang="es-PE"/>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74C3B88F-227F-4977-9797-CDA01220A2A7}" type="datetimeFigureOut">
              <a:rPr lang="es-PE" smtClean="0"/>
              <a:pPr/>
              <a:t>27/09/2011</a:t>
            </a:fld>
            <a:endParaRPr lang="es-PE"/>
          </a:p>
        </p:txBody>
      </p:sp>
      <p:sp>
        <p:nvSpPr>
          <p:cNvPr id="5" name="Espace réservé du pied de page 4"/>
          <p:cNvSpPr>
            <a:spLocks noGrp="1"/>
          </p:cNvSpPr>
          <p:nvPr>
            <p:ph type="ftr" sz="quarter" idx="11"/>
          </p:nvPr>
        </p:nvSpPr>
        <p:spPr/>
        <p:txBody>
          <a:bodyPr/>
          <a:lstStyle/>
          <a:p>
            <a:endParaRPr lang="es-PE"/>
          </a:p>
        </p:txBody>
      </p:sp>
      <p:sp>
        <p:nvSpPr>
          <p:cNvPr id="6" name="Espace réservé du numéro de diapositive 5"/>
          <p:cNvSpPr>
            <a:spLocks noGrp="1"/>
          </p:cNvSpPr>
          <p:nvPr>
            <p:ph type="sldNum" sz="quarter" idx="12"/>
          </p:nvPr>
        </p:nvSpPr>
        <p:spPr/>
        <p:txBody>
          <a:bodyPr/>
          <a:lstStyle/>
          <a:p>
            <a:fld id="{AC1C9579-61A4-40B5-B26D-86478CE5457D}" type="slidenum">
              <a:rPr lang="es-PE" smtClean="0"/>
              <a:pPr/>
              <a:t>‹N°›</a:t>
            </a:fld>
            <a:endParaRPr lang="es-P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914401"/>
            <a:ext cx="2057400" cy="5211763"/>
          </a:xfrm>
        </p:spPr>
        <p:txBody>
          <a:bodyPr vert="eaVert"/>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a:xfrm>
            <a:off x="457200" y="914401"/>
            <a:ext cx="6019800" cy="5211763"/>
          </a:xfrm>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74C3B88F-227F-4977-9797-CDA01220A2A7}" type="datetimeFigureOut">
              <a:rPr lang="es-PE" smtClean="0"/>
              <a:pPr/>
              <a:t>27/09/2011</a:t>
            </a:fld>
            <a:endParaRPr lang="es-PE"/>
          </a:p>
        </p:txBody>
      </p:sp>
      <p:sp>
        <p:nvSpPr>
          <p:cNvPr id="5" name="Espace réservé du pied de page 4"/>
          <p:cNvSpPr>
            <a:spLocks noGrp="1"/>
          </p:cNvSpPr>
          <p:nvPr>
            <p:ph type="ftr" sz="quarter" idx="11"/>
          </p:nvPr>
        </p:nvSpPr>
        <p:spPr/>
        <p:txBody>
          <a:bodyPr/>
          <a:lstStyle/>
          <a:p>
            <a:endParaRPr lang="es-PE"/>
          </a:p>
        </p:txBody>
      </p:sp>
      <p:sp>
        <p:nvSpPr>
          <p:cNvPr id="6" name="Espace réservé du numéro de diapositive 5"/>
          <p:cNvSpPr>
            <a:spLocks noGrp="1"/>
          </p:cNvSpPr>
          <p:nvPr>
            <p:ph type="sldNum" sz="quarter" idx="12"/>
          </p:nvPr>
        </p:nvSpPr>
        <p:spPr/>
        <p:txBody>
          <a:bodyPr/>
          <a:lstStyle/>
          <a:p>
            <a:fld id="{AC1C9579-61A4-40B5-B26D-86478CE5457D}" type="slidenum">
              <a:rPr lang="es-PE" smtClean="0"/>
              <a:pPr/>
              <a:t>‹N°›</a:t>
            </a:fld>
            <a:endParaRPr lang="es-P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u contenu 2"/>
          <p:cNvSpPr>
            <a:spLocks noGrp="1"/>
          </p:cNvSpPr>
          <p:nvPr>
            <p:ph idx="1"/>
          </p:nvPr>
        </p:nvSpPr>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74C3B88F-227F-4977-9797-CDA01220A2A7}" type="datetimeFigureOut">
              <a:rPr lang="es-PE" smtClean="0"/>
              <a:pPr/>
              <a:t>27/09/2011</a:t>
            </a:fld>
            <a:endParaRPr lang="es-PE"/>
          </a:p>
        </p:txBody>
      </p:sp>
      <p:sp>
        <p:nvSpPr>
          <p:cNvPr id="5" name="Espace réservé du pied de page 4"/>
          <p:cNvSpPr>
            <a:spLocks noGrp="1"/>
          </p:cNvSpPr>
          <p:nvPr>
            <p:ph type="ftr" sz="quarter" idx="11"/>
          </p:nvPr>
        </p:nvSpPr>
        <p:spPr/>
        <p:txBody>
          <a:bodyPr/>
          <a:lstStyle/>
          <a:p>
            <a:endParaRPr lang="es-PE"/>
          </a:p>
        </p:txBody>
      </p:sp>
      <p:sp>
        <p:nvSpPr>
          <p:cNvPr id="6" name="Espace réservé du numéro de diapositive 5"/>
          <p:cNvSpPr>
            <a:spLocks noGrp="1"/>
          </p:cNvSpPr>
          <p:nvPr>
            <p:ph type="sldNum" sz="quarter" idx="12"/>
          </p:nvPr>
        </p:nvSpPr>
        <p:spPr/>
        <p:txBody>
          <a:bodyPr/>
          <a:lstStyle/>
          <a:p>
            <a:fld id="{AC1C9579-61A4-40B5-B26D-86478CE5457D}" type="slidenum">
              <a:rPr lang="es-PE" smtClean="0"/>
              <a:pPr/>
              <a:t>‹N°›</a:t>
            </a:fld>
            <a:endParaRPr lang="es-P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bg>
      <p:bgRef idx="1002">
        <a:schemeClr val="bg2"/>
      </p:bgRef>
    </p:bg>
    <p:spTree>
      <p:nvGrpSpPr>
        <p:cNvPr id="1" name=""/>
        <p:cNvGrpSpPr/>
        <p:nvPr/>
      </p:nvGrpSpPr>
      <p:grpSpPr>
        <a:xfrm>
          <a:off x="0" y="0"/>
          <a:ext cx="0" cy="0"/>
          <a:chOff x="0" y="0"/>
          <a:chExt cx="0" cy="0"/>
        </a:xfrm>
      </p:grpSpPr>
      <p:sp>
        <p:nvSpPr>
          <p:cNvPr id="2" name="Titr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fr-FR" smtClean="0"/>
              <a:t>Cliquez pour modifier les styles du texte du masque</a:t>
            </a:r>
          </a:p>
        </p:txBody>
      </p:sp>
      <p:sp>
        <p:nvSpPr>
          <p:cNvPr id="4" name="Espace réservé de la date 3"/>
          <p:cNvSpPr>
            <a:spLocks noGrp="1"/>
          </p:cNvSpPr>
          <p:nvPr>
            <p:ph type="dt" sz="half" idx="10"/>
          </p:nvPr>
        </p:nvSpPr>
        <p:spPr/>
        <p:txBody>
          <a:bodyPr/>
          <a:lstStyle/>
          <a:p>
            <a:fld id="{74C3B88F-227F-4977-9797-CDA01220A2A7}" type="datetimeFigureOut">
              <a:rPr lang="es-PE" smtClean="0"/>
              <a:pPr/>
              <a:t>27/09/2011</a:t>
            </a:fld>
            <a:endParaRPr lang="es-PE"/>
          </a:p>
        </p:txBody>
      </p:sp>
      <p:sp>
        <p:nvSpPr>
          <p:cNvPr id="5" name="Espace réservé du pied de page 4"/>
          <p:cNvSpPr>
            <a:spLocks noGrp="1"/>
          </p:cNvSpPr>
          <p:nvPr>
            <p:ph type="ftr" sz="quarter" idx="11"/>
          </p:nvPr>
        </p:nvSpPr>
        <p:spPr/>
        <p:txBody>
          <a:bodyPr/>
          <a:lstStyle/>
          <a:p>
            <a:endParaRPr lang="es-PE"/>
          </a:p>
        </p:txBody>
      </p:sp>
      <p:sp>
        <p:nvSpPr>
          <p:cNvPr id="6" name="Espace réservé du numéro de diapositive 5"/>
          <p:cNvSpPr>
            <a:spLocks noGrp="1"/>
          </p:cNvSpPr>
          <p:nvPr>
            <p:ph type="sldNum" sz="quarter" idx="12"/>
          </p:nvPr>
        </p:nvSpPr>
        <p:spPr/>
        <p:txBody>
          <a:bodyPr/>
          <a:lstStyle/>
          <a:p>
            <a:fld id="{AC1C9579-61A4-40B5-B26D-86478CE5457D}" type="slidenum">
              <a:rPr lang="es-PE" smtClean="0"/>
              <a:pPr/>
              <a:t>‹N°›</a:t>
            </a:fld>
            <a:endParaRPr lang="es-PE"/>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457200" y="704088"/>
            <a:ext cx="8229600" cy="1143000"/>
          </a:xfrm>
        </p:spPr>
        <p:txBody>
          <a:bodyPr/>
          <a:lstStyle/>
          <a:p>
            <a:r>
              <a:rPr kumimoji="0" lang="fr-FR" smtClean="0"/>
              <a:t>Cliquez pour modifier le style du titre</a:t>
            </a:r>
            <a:endParaRPr kumimoji="0" lang="en-US"/>
          </a:p>
        </p:txBody>
      </p:sp>
      <p:sp>
        <p:nvSpPr>
          <p:cNvPr id="3" name="Espace réservé du contenu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u contenu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p>
            <a:fld id="{74C3B88F-227F-4977-9797-CDA01220A2A7}" type="datetimeFigureOut">
              <a:rPr lang="es-PE" smtClean="0"/>
              <a:pPr/>
              <a:t>27/09/2011</a:t>
            </a:fld>
            <a:endParaRPr lang="es-PE"/>
          </a:p>
        </p:txBody>
      </p:sp>
      <p:sp>
        <p:nvSpPr>
          <p:cNvPr id="6" name="Espace réservé du pied de page 5"/>
          <p:cNvSpPr>
            <a:spLocks noGrp="1"/>
          </p:cNvSpPr>
          <p:nvPr>
            <p:ph type="ftr" sz="quarter" idx="11"/>
          </p:nvPr>
        </p:nvSpPr>
        <p:spPr/>
        <p:txBody>
          <a:bodyPr/>
          <a:lstStyle/>
          <a:p>
            <a:endParaRPr lang="es-PE"/>
          </a:p>
        </p:txBody>
      </p:sp>
      <p:sp>
        <p:nvSpPr>
          <p:cNvPr id="7" name="Espace réservé du numéro de diapositive 6"/>
          <p:cNvSpPr>
            <a:spLocks noGrp="1"/>
          </p:cNvSpPr>
          <p:nvPr>
            <p:ph type="sldNum" sz="quarter" idx="12"/>
          </p:nvPr>
        </p:nvSpPr>
        <p:spPr/>
        <p:txBody>
          <a:bodyPr/>
          <a:lstStyle/>
          <a:p>
            <a:fld id="{AC1C9579-61A4-40B5-B26D-86478CE5457D}" type="slidenum">
              <a:rPr lang="es-PE" smtClean="0"/>
              <a:pPr/>
              <a:t>‹N°›</a:t>
            </a:fld>
            <a:endParaRPr lang="es-P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704088"/>
            <a:ext cx="8229600" cy="1143000"/>
          </a:xfrm>
        </p:spPr>
        <p:txBody>
          <a:bodyPr tIns="45720" anchor="b"/>
          <a:lstStyle>
            <a:lvl1pPr>
              <a:defRPr/>
            </a:lvl1pPr>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Cliquez pour modifier les styles du texte du masque</a:t>
            </a:r>
          </a:p>
        </p:txBody>
      </p:sp>
      <p:sp>
        <p:nvSpPr>
          <p:cNvPr id="4" name="Espace réservé du texte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Cliquez pour modifier les styles du texte du masque</a:t>
            </a:r>
          </a:p>
        </p:txBody>
      </p:sp>
      <p:sp>
        <p:nvSpPr>
          <p:cNvPr id="5" name="Espace réservé du contenu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6" name="Espace réservé du contenu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7" name="Espace réservé de la date 6"/>
          <p:cNvSpPr>
            <a:spLocks noGrp="1"/>
          </p:cNvSpPr>
          <p:nvPr>
            <p:ph type="dt" sz="half" idx="10"/>
          </p:nvPr>
        </p:nvSpPr>
        <p:spPr/>
        <p:txBody>
          <a:bodyPr/>
          <a:lstStyle/>
          <a:p>
            <a:fld id="{74C3B88F-227F-4977-9797-CDA01220A2A7}" type="datetimeFigureOut">
              <a:rPr lang="es-PE" smtClean="0"/>
              <a:pPr/>
              <a:t>27/09/2011</a:t>
            </a:fld>
            <a:endParaRPr lang="es-PE"/>
          </a:p>
        </p:txBody>
      </p:sp>
      <p:sp>
        <p:nvSpPr>
          <p:cNvPr id="8" name="Espace réservé du pied de page 7"/>
          <p:cNvSpPr>
            <a:spLocks noGrp="1"/>
          </p:cNvSpPr>
          <p:nvPr>
            <p:ph type="ftr" sz="quarter" idx="11"/>
          </p:nvPr>
        </p:nvSpPr>
        <p:spPr/>
        <p:txBody>
          <a:bodyPr/>
          <a:lstStyle/>
          <a:p>
            <a:endParaRPr lang="es-PE"/>
          </a:p>
        </p:txBody>
      </p:sp>
      <p:sp>
        <p:nvSpPr>
          <p:cNvPr id="9" name="Espace réservé du numéro de diapositive 8"/>
          <p:cNvSpPr>
            <a:spLocks noGrp="1"/>
          </p:cNvSpPr>
          <p:nvPr>
            <p:ph type="sldNum" sz="quarter" idx="12"/>
          </p:nvPr>
        </p:nvSpPr>
        <p:spPr/>
        <p:txBody>
          <a:bodyPr/>
          <a:lstStyle/>
          <a:p>
            <a:fld id="{AC1C9579-61A4-40B5-B26D-86478CE5457D}" type="slidenum">
              <a:rPr lang="es-PE" smtClean="0"/>
              <a:pPr/>
              <a:t>‹N°›</a:t>
            </a:fld>
            <a:endParaRPr lang="es-P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fr-FR" smtClean="0"/>
              <a:t>Cliquez pour modifier le style du titre</a:t>
            </a:r>
            <a:endParaRPr kumimoji="0" lang="en-US"/>
          </a:p>
        </p:txBody>
      </p:sp>
      <p:sp>
        <p:nvSpPr>
          <p:cNvPr id="3" name="Espace réservé de la date 2"/>
          <p:cNvSpPr>
            <a:spLocks noGrp="1"/>
          </p:cNvSpPr>
          <p:nvPr>
            <p:ph type="dt" sz="half" idx="10"/>
          </p:nvPr>
        </p:nvSpPr>
        <p:spPr/>
        <p:txBody>
          <a:bodyPr/>
          <a:lstStyle/>
          <a:p>
            <a:fld id="{74C3B88F-227F-4977-9797-CDA01220A2A7}" type="datetimeFigureOut">
              <a:rPr lang="es-PE" smtClean="0"/>
              <a:pPr/>
              <a:t>27/09/2011</a:t>
            </a:fld>
            <a:endParaRPr lang="es-PE"/>
          </a:p>
        </p:txBody>
      </p:sp>
      <p:sp>
        <p:nvSpPr>
          <p:cNvPr id="4" name="Espace réservé du pied de page 3"/>
          <p:cNvSpPr>
            <a:spLocks noGrp="1"/>
          </p:cNvSpPr>
          <p:nvPr>
            <p:ph type="ftr" sz="quarter" idx="11"/>
          </p:nvPr>
        </p:nvSpPr>
        <p:spPr/>
        <p:txBody>
          <a:bodyPr/>
          <a:lstStyle/>
          <a:p>
            <a:endParaRPr lang="es-PE"/>
          </a:p>
        </p:txBody>
      </p:sp>
      <p:sp>
        <p:nvSpPr>
          <p:cNvPr id="5" name="Espace réservé du numéro de diapositive 4"/>
          <p:cNvSpPr>
            <a:spLocks noGrp="1"/>
          </p:cNvSpPr>
          <p:nvPr>
            <p:ph type="sldNum" sz="quarter" idx="12"/>
          </p:nvPr>
        </p:nvSpPr>
        <p:spPr/>
        <p:txBody>
          <a:bodyPr/>
          <a:lstStyle/>
          <a:p>
            <a:fld id="{AC1C9579-61A4-40B5-B26D-86478CE5457D}" type="slidenum">
              <a:rPr lang="es-PE" smtClean="0"/>
              <a:pPr/>
              <a:t>‹N°›</a:t>
            </a:fld>
            <a:endParaRPr lang="es-P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74C3B88F-227F-4977-9797-CDA01220A2A7}" type="datetimeFigureOut">
              <a:rPr lang="es-PE" smtClean="0"/>
              <a:pPr/>
              <a:t>27/09/2011</a:t>
            </a:fld>
            <a:endParaRPr lang="es-PE"/>
          </a:p>
        </p:txBody>
      </p:sp>
      <p:sp>
        <p:nvSpPr>
          <p:cNvPr id="3" name="Espace réservé du pied de page 2"/>
          <p:cNvSpPr>
            <a:spLocks noGrp="1"/>
          </p:cNvSpPr>
          <p:nvPr>
            <p:ph type="ftr" sz="quarter" idx="11"/>
          </p:nvPr>
        </p:nvSpPr>
        <p:spPr/>
        <p:txBody>
          <a:bodyPr/>
          <a:lstStyle/>
          <a:p>
            <a:endParaRPr lang="es-PE"/>
          </a:p>
        </p:txBody>
      </p:sp>
      <p:sp>
        <p:nvSpPr>
          <p:cNvPr id="4" name="Espace réservé du numéro de diapositive 3"/>
          <p:cNvSpPr>
            <a:spLocks noGrp="1"/>
          </p:cNvSpPr>
          <p:nvPr>
            <p:ph type="sldNum" sz="quarter" idx="12"/>
          </p:nvPr>
        </p:nvSpPr>
        <p:spPr/>
        <p:txBody>
          <a:bodyPr/>
          <a:lstStyle/>
          <a:p>
            <a:fld id="{AC1C9579-61A4-40B5-B26D-86478CE5457D}" type="slidenum">
              <a:rPr lang="es-PE" smtClean="0"/>
              <a:pPr/>
              <a:t>‹N°›</a:t>
            </a:fld>
            <a:endParaRPr lang="es-P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fr-FR" smtClean="0"/>
              <a:t>Cliquez pour modifier le style du titre</a:t>
            </a:r>
            <a:endParaRPr kumimoji="0" lang="en-US"/>
          </a:p>
        </p:txBody>
      </p:sp>
      <p:sp>
        <p:nvSpPr>
          <p:cNvPr id="3" name="Espace réservé du texte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fr-FR" smtClean="0"/>
              <a:t>Cliquez pour modifier les styles du texte du masque</a:t>
            </a:r>
          </a:p>
        </p:txBody>
      </p:sp>
      <p:sp>
        <p:nvSpPr>
          <p:cNvPr id="4" name="Espace réservé du contenu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p>
            <a:fld id="{74C3B88F-227F-4977-9797-CDA01220A2A7}" type="datetimeFigureOut">
              <a:rPr lang="es-PE" smtClean="0"/>
              <a:pPr/>
              <a:t>27/09/2011</a:t>
            </a:fld>
            <a:endParaRPr lang="es-PE"/>
          </a:p>
        </p:txBody>
      </p:sp>
      <p:sp>
        <p:nvSpPr>
          <p:cNvPr id="6" name="Espace réservé du pied de page 5"/>
          <p:cNvSpPr>
            <a:spLocks noGrp="1"/>
          </p:cNvSpPr>
          <p:nvPr>
            <p:ph type="ftr" sz="quarter" idx="11"/>
          </p:nvPr>
        </p:nvSpPr>
        <p:spPr/>
        <p:txBody>
          <a:bodyPr/>
          <a:lstStyle/>
          <a:p>
            <a:endParaRPr lang="es-PE"/>
          </a:p>
        </p:txBody>
      </p:sp>
      <p:sp>
        <p:nvSpPr>
          <p:cNvPr id="7" name="Espace réservé du numéro de diapositive 6"/>
          <p:cNvSpPr>
            <a:spLocks noGrp="1"/>
          </p:cNvSpPr>
          <p:nvPr>
            <p:ph type="sldNum" sz="quarter" idx="12"/>
          </p:nvPr>
        </p:nvSpPr>
        <p:spPr/>
        <p:txBody>
          <a:bodyPr/>
          <a:lstStyle/>
          <a:p>
            <a:fld id="{AC1C9579-61A4-40B5-B26D-86478CE5457D}" type="slidenum">
              <a:rPr lang="es-PE" smtClean="0"/>
              <a:pPr/>
              <a:t>‹N°›</a:t>
            </a:fld>
            <a:endParaRPr lang="es-P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9" name="Rogner et arrondir un rectangle à un seul coin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Triangle rect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r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fr-FR" smtClean="0"/>
              <a:t>Cliquez pour modifier le style du titre</a:t>
            </a:r>
            <a:endParaRPr kumimoji="0" lang="en-US"/>
          </a:p>
        </p:txBody>
      </p:sp>
      <p:sp>
        <p:nvSpPr>
          <p:cNvPr id="4" name="Espace réservé du texte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fr-FR" smtClean="0"/>
              <a:t>Cliquez pour modifier les styles du texte du masque</a:t>
            </a:r>
          </a:p>
        </p:txBody>
      </p:sp>
      <p:sp>
        <p:nvSpPr>
          <p:cNvPr id="5" name="Espace réservé de la date 4"/>
          <p:cNvSpPr>
            <a:spLocks noGrp="1"/>
          </p:cNvSpPr>
          <p:nvPr>
            <p:ph type="dt" sz="half" idx="10"/>
          </p:nvPr>
        </p:nvSpPr>
        <p:spPr/>
        <p:txBody>
          <a:bodyPr/>
          <a:lstStyle/>
          <a:p>
            <a:fld id="{74C3B88F-227F-4977-9797-CDA01220A2A7}" type="datetimeFigureOut">
              <a:rPr lang="es-PE" smtClean="0"/>
              <a:pPr/>
              <a:t>27/09/2011</a:t>
            </a:fld>
            <a:endParaRPr lang="es-PE"/>
          </a:p>
        </p:txBody>
      </p:sp>
      <p:sp>
        <p:nvSpPr>
          <p:cNvPr id="6" name="Espace réservé du pied de page 5"/>
          <p:cNvSpPr>
            <a:spLocks noGrp="1"/>
          </p:cNvSpPr>
          <p:nvPr>
            <p:ph type="ftr" sz="quarter" idx="11"/>
          </p:nvPr>
        </p:nvSpPr>
        <p:spPr/>
        <p:txBody>
          <a:bodyPr/>
          <a:lstStyle/>
          <a:p>
            <a:endParaRPr lang="es-PE"/>
          </a:p>
        </p:txBody>
      </p:sp>
      <p:sp>
        <p:nvSpPr>
          <p:cNvPr id="7" name="Espace réservé du numéro de diapositive 6"/>
          <p:cNvSpPr>
            <a:spLocks noGrp="1"/>
          </p:cNvSpPr>
          <p:nvPr>
            <p:ph type="sldNum" sz="quarter" idx="12"/>
          </p:nvPr>
        </p:nvSpPr>
        <p:spPr>
          <a:xfrm>
            <a:off x="8077200" y="6356350"/>
            <a:ext cx="609600" cy="365125"/>
          </a:xfrm>
        </p:spPr>
        <p:txBody>
          <a:bodyPr/>
          <a:lstStyle/>
          <a:p>
            <a:fld id="{AC1C9579-61A4-40B5-B26D-86478CE5457D}" type="slidenum">
              <a:rPr lang="es-PE" smtClean="0"/>
              <a:pPr/>
              <a:t>‹N°›</a:t>
            </a:fld>
            <a:endParaRPr lang="es-PE"/>
          </a:p>
        </p:txBody>
      </p:sp>
      <p:sp>
        <p:nvSpPr>
          <p:cNvPr id="3" name="Espace réservé pour une image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fr-FR" smtClean="0"/>
              <a:t>Cliquez sur l'icône pour ajouter une image</a:t>
            </a:r>
            <a:endParaRPr kumimoji="0" lang="en-US" dirty="0"/>
          </a:p>
        </p:txBody>
      </p:sp>
      <p:sp>
        <p:nvSpPr>
          <p:cNvPr id="10" name="Forme libre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orme libre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orme libre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orme libre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Espace réservé du titre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fr-FR" smtClean="0"/>
              <a:t>Cliquez pour modifier le style du titre</a:t>
            </a:r>
            <a:endParaRPr kumimoji="0" lang="en-US"/>
          </a:p>
        </p:txBody>
      </p:sp>
      <p:sp>
        <p:nvSpPr>
          <p:cNvPr id="30" name="Espace réservé du texte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fr-FR" smtClean="0"/>
              <a:t>Cliquez pour modifier les styles du texte du masque</a:t>
            </a:r>
          </a:p>
          <a:p>
            <a:pPr lvl="1" eaLnBrk="1" latinLnBrk="0" hangingPunct="1"/>
            <a:r>
              <a:rPr kumimoji="0" lang="fr-FR" smtClean="0"/>
              <a:t>Deuxième niveau</a:t>
            </a:r>
          </a:p>
          <a:p>
            <a:pPr lvl="2" eaLnBrk="1" latinLnBrk="0" hangingPunct="1"/>
            <a:r>
              <a:rPr kumimoji="0" lang="fr-FR" smtClean="0"/>
              <a:t>Troisième niveau</a:t>
            </a:r>
          </a:p>
          <a:p>
            <a:pPr lvl="3" eaLnBrk="1" latinLnBrk="0" hangingPunct="1"/>
            <a:r>
              <a:rPr kumimoji="0" lang="fr-FR" smtClean="0"/>
              <a:t>Quatrième niveau</a:t>
            </a:r>
          </a:p>
          <a:p>
            <a:pPr lvl="4" eaLnBrk="1" latinLnBrk="0" hangingPunct="1"/>
            <a:r>
              <a:rPr kumimoji="0" lang="fr-FR" smtClean="0"/>
              <a:t>Cinquième niveau</a:t>
            </a:r>
            <a:endParaRPr kumimoji="0" lang="en-US"/>
          </a:p>
        </p:txBody>
      </p:sp>
      <p:sp>
        <p:nvSpPr>
          <p:cNvPr id="10" name="Espace réservé de la date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74C3B88F-227F-4977-9797-CDA01220A2A7}" type="datetimeFigureOut">
              <a:rPr lang="es-PE" smtClean="0"/>
              <a:pPr/>
              <a:t>27/09/2011</a:t>
            </a:fld>
            <a:endParaRPr lang="es-PE"/>
          </a:p>
        </p:txBody>
      </p:sp>
      <p:sp>
        <p:nvSpPr>
          <p:cNvPr id="22" name="Espace réservé du pied de page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s-PE"/>
          </a:p>
        </p:txBody>
      </p:sp>
      <p:sp>
        <p:nvSpPr>
          <p:cNvPr id="18" name="Espace réservé du numéro de diapositive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AC1C9579-61A4-40B5-B26D-86478CE5457D}" type="slidenum">
              <a:rPr lang="es-PE" smtClean="0"/>
              <a:pPr/>
              <a:t>‹N°›</a:t>
            </a:fld>
            <a:endParaRPr lang="es-PE"/>
          </a:p>
        </p:txBody>
      </p:sp>
      <p:grpSp>
        <p:nvGrpSpPr>
          <p:cNvPr id="2" name="Groupe 1"/>
          <p:cNvGrpSpPr/>
          <p:nvPr/>
        </p:nvGrpSpPr>
        <p:grpSpPr>
          <a:xfrm>
            <a:off x="-19017" y="202408"/>
            <a:ext cx="9180548" cy="649224"/>
            <a:chOff x="-19045" y="216550"/>
            <a:chExt cx="9180548" cy="649224"/>
          </a:xfrm>
        </p:grpSpPr>
        <p:sp>
          <p:nvSpPr>
            <p:cNvPr id="12" name="Forme libre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orme libre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gif"/><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1.xml"/><Relationship Id="rId5" Type="http://schemas.openxmlformats.org/officeDocument/2006/relationships/chart" Target="../charts/chart4.xml"/><Relationship Id="rId4" Type="http://schemas.openxmlformats.org/officeDocument/2006/relationships/chart" Target="../charts/chart3.xml"/></Relationships>
</file>

<file path=ppt/slides/_rels/slide11.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1.xml"/><Relationship Id="rId5" Type="http://schemas.openxmlformats.org/officeDocument/2006/relationships/chart" Target="../charts/chart8.xml"/><Relationship Id="rId4" Type="http://schemas.openxmlformats.org/officeDocument/2006/relationships/chart" Target="../charts/char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13.tiff"/><Relationship Id="rId3" Type="http://schemas.openxmlformats.org/officeDocument/2006/relationships/image" Target="../media/image8.jpeg"/><Relationship Id="rId7" Type="http://schemas.openxmlformats.org/officeDocument/2006/relationships/image" Target="../media/image12.png"/><Relationship Id="rId2" Type="http://schemas.openxmlformats.org/officeDocument/2006/relationships/image" Target="../media/image7.jpeg"/><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jpeg"/><Relationship Id="rId4" Type="http://schemas.openxmlformats.org/officeDocument/2006/relationships/image" Target="../media/image9.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1.xml"/><Relationship Id="rId4" Type="http://schemas.openxmlformats.org/officeDocument/2006/relationships/image" Target="../media/image18.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e 9"/>
          <p:cNvGrpSpPr/>
          <p:nvPr/>
        </p:nvGrpSpPr>
        <p:grpSpPr>
          <a:xfrm>
            <a:off x="216024" y="260648"/>
            <a:ext cx="8748464" cy="6120680"/>
            <a:chOff x="216024" y="260648"/>
            <a:chExt cx="8748464" cy="6120680"/>
          </a:xfrm>
        </p:grpSpPr>
        <p:pic>
          <p:nvPicPr>
            <p:cNvPr id="4" name="Image 3" descr="biogeco.gif"/>
            <p:cNvPicPr>
              <a:picLocks noChangeAspect="1"/>
            </p:cNvPicPr>
            <p:nvPr/>
          </p:nvPicPr>
          <p:blipFill>
            <a:blip r:embed="rId2" cstate="print"/>
            <a:stretch>
              <a:fillRect/>
            </a:stretch>
          </p:blipFill>
          <p:spPr>
            <a:xfrm>
              <a:off x="3211438" y="548680"/>
              <a:ext cx="2584698" cy="823444"/>
            </a:xfrm>
            <a:prstGeom prst="rect">
              <a:avLst/>
            </a:prstGeom>
          </p:spPr>
        </p:pic>
        <p:pic>
          <p:nvPicPr>
            <p:cNvPr id="5" name="Image 4" descr="logobdx1.jpg"/>
            <p:cNvPicPr>
              <a:picLocks noChangeAspect="1"/>
            </p:cNvPicPr>
            <p:nvPr/>
          </p:nvPicPr>
          <p:blipFill>
            <a:blip r:embed="rId3" cstate="print"/>
            <a:stretch>
              <a:fillRect/>
            </a:stretch>
          </p:blipFill>
          <p:spPr>
            <a:xfrm>
              <a:off x="323528" y="260648"/>
              <a:ext cx="1453704" cy="1453704"/>
            </a:xfrm>
            <a:prstGeom prst="rect">
              <a:avLst/>
            </a:prstGeom>
          </p:spPr>
        </p:pic>
        <p:pic>
          <p:nvPicPr>
            <p:cNvPr id="6" name="Image 5" descr="logoINRA.jpg"/>
            <p:cNvPicPr>
              <a:picLocks noChangeAspect="1"/>
            </p:cNvPicPr>
            <p:nvPr/>
          </p:nvPicPr>
          <p:blipFill>
            <a:blip r:embed="rId4" cstate="print"/>
            <a:stretch>
              <a:fillRect/>
            </a:stretch>
          </p:blipFill>
          <p:spPr>
            <a:xfrm>
              <a:off x="6516216" y="332656"/>
              <a:ext cx="2317992" cy="1047227"/>
            </a:xfrm>
            <a:prstGeom prst="rect">
              <a:avLst/>
            </a:prstGeom>
          </p:spPr>
        </p:pic>
        <p:sp>
          <p:nvSpPr>
            <p:cNvPr id="7" name="ZoneTexte 6"/>
            <p:cNvSpPr txBox="1"/>
            <p:nvPr/>
          </p:nvSpPr>
          <p:spPr>
            <a:xfrm>
              <a:off x="216024" y="2204864"/>
              <a:ext cx="8748464" cy="1338828"/>
            </a:xfrm>
            <a:prstGeom prst="rect">
              <a:avLst/>
            </a:prstGeom>
            <a:noFill/>
          </p:spPr>
          <p:txBody>
            <a:bodyPr wrap="square" rtlCol="0">
              <a:spAutoFit/>
            </a:bodyPr>
            <a:lstStyle/>
            <a:p>
              <a:pPr algn="ctr"/>
              <a:r>
                <a:rPr lang="fr-FR" sz="2700" b="1" dirty="0" smtClean="0"/>
                <a:t>CONSERVATION ET VARIABILITÉ SPATIALE LOCALE DES MACROFOSSILES DE CHARBON DE BOIS DANS LE SUD-OUEST DE LA FRANCE</a:t>
              </a:r>
              <a:endParaRPr lang="es-PE" sz="2700" b="1" dirty="0"/>
            </a:p>
          </p:txBody>
        </p:sp>
        <p:sp>
          <p:nvSpPr>
            <p:cNvPr id="8" name="ZoneTexte 7"/>
            <p:cNvSpPr txBox="1"/>
            <p:nvPr/>
          </p:nvSpPr>
          <p:spPr>
            <a:xfrm>
              <a:off x="1691680" y="4934778"/>
              <a:ext cx="5976663" cy="1446550"/>
            </a:xfrm>
            <a:prstGeom prst="rect">
              <a:avLst/>
            </a:prstGeom>
            <a:noFill/>
          </p:spPr>
          <p:txBody>
            <a:bodyPr wrap="square" rtlCol="0">
              <a:spAutoFit/>
            </a:bodyPr>
            <a:lstStyle/>
            <a:p>
              <a:pPr algn="ctr"/>
              <a:r>
                <a:rPr lang="es-PE" sz="2200" b="1" dirty="0" smtClean="0"/>
                <a:t>Par:</a:t>
              </a:r>
            </a:p>
            <a:p>
              <a:pPr algn="ctr"/>
              <a:r>
                <a:rPr lang="es-PE" sz="2200" b="1" dirty="0" smtClean="0"/>
                <a:t>Carlos Alberto </a:t>
              </a:r>
              <a:r>
                <a:rPr lang="es-PE" sz="2200" b="1" dirty="0" err="1" smtClean="0"/>
                <a:t>Amasifuen</a:t>
              </a:r>
              <a:r>
                <a:rPr lang="es-PE" sz="2200" b="1" dirty="0" smtClean="0"/>
                <a:t> Guerra, </a:t>
              </a:r>
              <a:r>
                <a:rPr lang="es-PE" sz="2200" b="1" dirty="0" err="1" smtClean="0"/>
                <a:t>Stagiaire</a:t>
              </a:r>
              <a:endParaRPr lang="es-PE" sz="2200" b="1" dirty="0" smtClean="0"/>
            </a:p>
            <a:p>
              <a:pPr algn="ctr"/>
              <a:r>
                <a:rPr lang="es-PE" sz="2200" b="1" dirty="0" smtClean="0"/>
                <a:t>Guillaume de </a:t>
              </a:r>
              <a:r>
                <a:rPr lang="es-PE" sz="2200" b="1" dirty="0" err="1" smtClean="0"/>
                <a:t>Lafontaine</a:t>
              </a:r>
              <a:r>
                <a:rPr lang="es-PE" sz="2200" b="1" dirty="0" smtClean="0"/>
                <a:t>, Maître de </a:t>
              </a:r>
              <a:r>
                <a:rPr lang="es-PE" sz="2200" b="1" dirty="0" err="1" smtClean="0"/>
                <a:t>Stage</a:t>
              </a:r>
              <a:endParaRPr lang="es-PE" sz="2200" b="1" dirty="0" smtClean="0"/>
            </a:p>
            <a:p>
              <a:pPr algn="ctr"/>
              <a:r>
                <a:rPr lang="es-PE" sz="2200" b="1" dirty="0" smtClean="0"/>
                <a:t>Emmanuel </a:t>
              </a:r>
              <a:r>
                <a:rPr lang="es-PE" sz="2200" b="1" dirty="0" err="1" smtClean="0"/>
                <a:t>Corcket</a:t>
              </a:r>
              <a:r>
                <a:rPr lang="es-PE" sz="2200" b="1" dirty="0" smtClean="0"/>
                <a:t>, Responsable de </a:t>
              </a:r>
              <a:r>
                <a:rPr lang="es-PE" sz="2200" b="1" dirty="0" err="1" smtClean="0"/>
                <a:t>Projet</a:t>
              </a:r>
              <a:endParaRPr lang="es-PE" sz="2200" b="1" dirty="0"/>
            </a:p>
          </p:txBody>
        </p:sp>
        <p:sp>
          <p:nvSpPr>
            <p:cNvPr id="9" name="ZoneTexte 8"/>
            <p:cNvSpPr txBox="1"/>
            <p:nvPr/>
          </p:nvSpPr>
          <p:spPr>
            <a:xfrm>
              <a:off x="3131840" y="4037002"/>
              <a:ext cx="3024336" cy="400110"/>
            </a:xfrm>
            <a:prstGeom prst="rect">
              <a:avLst/>
            </a:prstGeom>
            <a:noFill/>
          </p:spPr>
          <p:txBody>
            <a:bodyPr wrap="square" rtlCol="0">
              <a:spAutoFit/>
            </a:bodyPr>
            <a:lstStyle/>
            <a:p>
              <a:r>
                <a:rPr lang="es-PE" sz="2000" b="1" dirty="0" err="1" smtClean="0"/>
                <a:t>Stage</a:t>
              </a:r>
              <a:r>
                <a:rPr lang="es-PE" sz="2000" b="1" dirty="0" smtClean="0"/>
                <a:t> </a:t>
              </a:r>
              <a:r>
                <a:rPr lang="es-PE" sz="2000" b="1" dirty="0" err="1" smtClean="0"/>
                <a:t>Master</a:t>
              </a:r>
              <a:r>
                <a:rPr lang="es-PE" sz="2000" b="1" dirty="0" smtClean="0"/>
                <a:t> 1 </a:t>
              </a:r>
              <a:r>
                <a:rPr lang="es-PE" sz="2000" b="1" dirty="0" err="1" smtClean="0"/>
                <a:t>Ecologie</a:t>
              </a:r>
              <a:endParaRPr lang="es-PE" sz="2000" b="1" dirty="0"/>
            </a:p>
          </p:txBody>
        </p:sp>
      </p:gr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ZoneTexte 8"/>
          <p:cNvSpPr txBox="1"/>
          <p:nvPr/>
        </p:nvSpPr>
        <p:spPr>
          <a:xfrm>
            <a:off x="35496" y="5373216"/>
            <a:ext cx="8999984" cy="1246495"/>
          </a:xfrm>
          <a:prstGeom prst="rect">
            <a:avLst/>
          </a:prstGeom>
          <a:noFill/>
        </p:spPr>
        <p:txBody>
          <a:bodyPr wrap="square" rtlCol="0">
            <a:spAutoFit/>
          </a:bodyPr>
          <a:lstStyle/>
          <a:p>
            <a:pPr algn="just"/>
            <a:r>
              <a:rPr lang="fr-FR" sz="1500" dirty="0" smtClean="0"/>
              <a:t>Globalement, il existe une hétérogénéité de distribution de charbon dans les sites, sauf, dans quelques placettes. </a:t>
            </a:r>
          </a:p>
          <a:p>
            <a:pPr algn="just"/>
            <a:endParaRPr lang="fr-FR" sz="1500" dirty="0" smtClean="0"/>
          </a:p>
          <a:p>
            <a:pPr algn="just"/>
            <a:r>
              <a:rPr lang="fr-FR" sz="1500" dirty="0" smtClean="0"/>
              <a:t>Les processus </a:t>
            </a:r>
            <a:r>
              <a:rPr lang="fr-FR" sz="1500" dirty="0" err="1" smtClean="0"/>
              <a:t>taphonomiques</a:t>
            </a:r>
            <a:r>
              <a:rPr lang="fr-FR" sz="1500" dirty="0" smtClean="0"/>
              <a:t> historiques affectent de manière aléatoire la distribution spatiale de charbon sur le sol.</a:t>
            </a:r>
          </a:p>
        </p:txBody>
      </p:sp>
      <p:graphicFrame>
        <p:nvGraphicFramePr>
          <p:cNvPr id="10" name="Graphique 9"/>
          <p:cNvGraphicFramePr/>
          <p:nvPr/>
        </p:nvGraphicFramePr>
        <p:xfrm>
          <a:off x="1142976" y="3000372"/>
          <a:ext cx="3214678" cy="228601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Graphique 10"/>
          <p:cNvGraphicFramePr/>
          <p:nvPr/>
        </p:nvGraphicFramePr>
        <p:xfrm>
          <a:off x="4500562" y="3000372"/>
          <a:ext cx="3214800" cy="2286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Graphique 11"/>
          <p:cNvGraphicFramePr/>
          <p:nvPr/>
        </p:nvGraphicFramePr>
        <p:xfrm>
          <a:off x="1142976" y="642918"/>
          <a:ext cx="3214678" cy="228601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3" name="Graphique 12"/>
          <p:cNvGraphicFramePr/>
          <p:nvPr/>
        </p:nvGraphicFramePr>
        <p:xfrm>
          <a:off x="4500562" y="642918"/>
          <a:ext cx="3214710" cy="2286016"/>
        </p:xfrm>
        <a:graphic>
          <a:graphicData uri="http://schemas.openxmlformats.org/drawingml/2006/chart">
            <c:chart xmlns:c="http://schemas.openxmlformats.org/drawingml/2006/chart" xmlns:r="http://schemas.openxmlformats.org/officeDocument/2006/relationships" r:id="rId5"/>
          </a:graphicData>
        </a:graphic>
      </p:graphicFrame>
      <p:sp>
        <p:nvSpPr>
          <p:cNvPr id="14" name="ZoneTexte 13"/>
          <p:cNvSpPr txBox="1"/>
          <p:nvPr/>
        </p:nvSpPr>
        <p:spPr>
          <a:xfrm>
            <a:off x="1769608" y="116632"/>
            <a:ext cx="4276107" cy="338554"/>
          </a:xfrm>
          <a:prstGeom prst="rect">
            <a:avLst/>
          </a:prstGeom>
          <a:noFill/>
        </p:spPr>
        <p:txBody>
          <a:bodyPr wrap="none" rtlCol="0">
            <a:spAutoFit/>
          </a:bodyPr>
          <a:lstStyle/>
          <a:p>
            <a:r>
              <a:rPr lang="es-PE" sz="1600" dirty="0" err="1" smtClean="0"/>
              <a:t>Exemples</a:t>
            </a:r>
            <a:r>
              <a:rPr lang="es-PE" sz="1600" dirty="0" smtClean="0"/>
              <a:t> de </a:t>
            </a:r>
            <a:r>
              <a:rPr lang="es-PE" sz="1600" dirty="0" err="1" smtClean="0"/>
              <a:t>sites</a:t>
            </a:r>
            <a:r>
              <a:rPr lang="es-PE" sz="1600" dirty="0" smtClean="0"/>
              <a:t> </a:t>
            </a:r>
            <a:r>
              <a:rPr lang="es-PE" sz="1600" dirty="0" err="1" smtClean="0"/>
              <a:t>sans</a:t>
            </a:r>
            <a:r>
              <a:rPr lang="es-PE" sz="1600" dirty="0" smtClean="0"/>
              <a:t> </a:t>
            </a:r>
            <a:r>
              <a:rPr lang="es-PE" sz="1600" dirty="0" err="1" smtClean="0"/>
              <a:t>autocorrélation</a:t>
            </a:r>
            <a:r>
              <a:rPr lang="es-PE" sz="1600" dirty="0" smtClean="0"/>
              <a:t> </a:t>
            </a:r>
            <a:r>
              <a:rPr lang="es-PE" sz="1600" dirty="0" err="1" smtClean="0"/>
              <a:t>spatiale</a:t>
            </a:r>
            <a:endParaRPr lang="es-PE" sz="1600" dirty="0"/>
          </a:p>
        </p:txBody>
      </p:sp>
      <p:sp>
        <p:nvSpPr>
          <p:cNvPr id="15" name="ZoneTexte 14"/>
          <p:cNvSpPr txBox="1"/>
          <p:nvPr/>
        </p:nvSpPr>
        <p:spPr>
          <a:xfrm>
            <a:off x="428596" y="1714488"/>
            <a:ext cx="695703" cy="369332"/>
          </a:xfrm>
          <a:prstGeom prst="rect">
            <a:avLst/>
          </a:prstGeom>
          <a:noFill/>
        </p:spPr>
        <p:txBody>
          <a:bodyPr wrap="none" rtlCol="0">
            <a:spAutoFit/>
          </a:bodyPr>
          <a:lstStyle/>
          <a:p>
            <a:r>
              <a:rPr lang="fr-FR" dirty="0" smtClean="0"/>
              <a:t>ROQ</a:t>
            </a:r>
            <a:endParaRPr lang="fr-FR" dirty="0"/>
          </a:p>
        </p:txBody>
      </p:sp>
      <p:sp>
        <p:nvSpPr>
          <p:cNvPr id="16" name="ZoneTexte 15"/>
          <p:cNvSpPr txBox="1"/>
          <p:nvPr/>
        </p:nvSpPr>
        <p:spPr>
          <a:xfrm>
            <a:off x="395536" y="4071942"/>
            <a:ext cx="713337" cy="369332"/>
          </a:xfrm>
          <a:prstGeom prst="rect">
            <a:avLst/>
          </a:prstGeom>
          <a:noFill/>
        </p:spPr>
        <p:txBody>
          <a:bodyPr wrap="none" rtlCol="0">
            <a:spAutoFit/>
          </a:bodyPr>
          <a:lstStyle/>
          <a:p>
            <a:r>
              <a:rPr lang="fr-FR" dirty="0" smtClean="0"/>
              <a:t>MAU</a:t>
            </a:r>
            <a:endParaRPr lang="fr-FR"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p:cNvSpPr txBox="1"/>
          <p:nvPr/>
        </p:nvSpPr>
        <p:spPr>
          <a:xfrm>
            <a:off x="1769608" y="116632"/>
            <a:ext cx="3147528" cy="338554"/>
          </a:xfrm>
          <a:prstGeom prst="rect">
            <a:avLst/>
          </a:prstGeom>
          <a:noFill/>
        </p:spPr>
        <p:txBody>
          <a:bodyPr wrap="none" rtlCol="0">
            <a:spAutoFit/>
          </a:bodyPr>
          <a:lstStyle/>
          <a:p>
            <a:r>
              <a:rPr lang="es-PE" sz="1600" dirty="0" err="1" smtClean="0"/>
              <a:t>Sites</a:t>
            </a:r>
            <a:r>
              <a:rPr lang="es-PE" sz="1600" dirty="0" smtClean="0"/>
              <a:t> </a:t>
            </a:r>
            <a:r>
              <a:rPr lang="es-PE" sz="1600" dirty="0" err="1" smtClean="0"/>
              <a:t>avec</a:t>
            </a:r>
            <a:r>
              <a:rPr lang="es-PE" sz="1600" dirty="0" smtClean="0"/>
              <a:t> </a:t>
            </a:r>
            <a:r>
              <a:rPr lang="es-PE" sz="1600" dirty="0" err="1" smtClean="0"/>
              <a:t>autocorrélation</a:t>
            </a:r>
            <a:r>
              <a:rPr lang="es-PE" sz="1600" dirty="0" smtClean="0"/>
              <a:t> </a:t>
            </a:r>
            <a:r>
              <a:rPr lang="es-PE" sz="1600" dirty="0" err="1" smtClean="0"/>
              <a:t>spatiale</a:t>
            </a:r>
            <a:endParaRPr lang="es-PE" sz="1600" dirty="0"/>
          </a:p>
        </p:txBody>
      </p:sp>
      <p:sp>
        <p:nvSpPr>
          <p:cNvPr id="5" name="ZoneTexte 4"/>
          <p:cNvSpPr txBox="1"/>
          <p:nvPr/>
        </p:nvSpPr>
        <p:spPr>
          <a:xfrm>
            <a:off x="35496" y="5380696"/>
            <a:ext cx="9036496" cy="1246495"/>
          </a:xfrm>
          <a:prstGeom prst="rect">
            <a:avLst/>
          </a:prstGeom>
          <a:noFill/>
        </p:spPr>
        <p:txBody>
          <a:bodyPr wrap="square" rtlCol="0">
            <a:spAutoFit/>
          </a:bodyPr>
          <a:lstStyle/>
          <a:p>
            <a:pPr algn="just"/>
            <a:r>
              <a:rPr lang="fr-FR" sz="1500" dirty="0" smtClean="0"/>
              <a:t>Les sites qui avaient une </a:t>
            </a:r>
            <a:r>
              <a:rPr lang="fr-FR" sz="1500" dirty="0" err="1" smtClean="0"/>
              <a:t>autocorrélation</a:t>
            </a:r>
            <a:r>
              <a:rPr lang="fr-FR" sz="1500" dirty="0" smtClean="0"/>
              <a:t> spatiale significative (soit pour </a:t>
            </a:r>
            <a:r>
              <a:rPr lang="fr-FR" sz="1500" dirty="0" err="1" smtClean="0"/>
              <a:t>anthracomasse</a:t>
            </a:r>
            <a:r>
              <a:rPr lang="fr-FR" sz="1500" dirty="0" smtClean="0"/>
              <a:t> ou </a:t>
            </a:r>
            <a:r>
              <a:rPr lang="fr-FR" sz="1500" dirty="0" err="1" smtClean="0"/>
              <a:t>nchar</a:t>
            </a:r>
            <a:r>
              <a:rPr lang="fr-FR" sz="1500" dirty="0" smtClean="0"/>
              <a:t>) sont LCIRA et MAD. </a:t>
            </a:r>
          </a:p>
          <a:p>
            <a:pPr algn="just"/>
            <a:endParaRPr lang="fr-FR" sz="1500" dirty="0" smtClean="0"/>
          </a:p>
          <a:p>
            <a:pPr algn="just"/>
            <a:r>
              <a:rPr lang="fr-FR" sz="1500" dirty="0" smtClean="0"/>
              <a:t>La surabondance de charbon dans quelques carottes localisées dans une placette, peut indiquer des charbons d’origine anthropique.</a:t>
            </a:r>
          </a:p>
        </p:txBody>
      </p:sp>
      <p:graphicFrame>
        <p:nvGraphicFramePr>
          <p:cNvPr id="17" name="Graphique 16"/>
          <p:cNvGraphicFramePr/>
          <p:nvPr/>
        </p:nvGraphicFramePr>
        <p:xfrm>
          <a:off x="1142976" y="642918"/>
          <a:ext cx="3214710" cy="228601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8" name="Graphique 17"/>
          <p:cNvGraphicFramePr/>
          <p:nvPr/>
        </p:nvGraphicFramePr>
        <p:xfrm>
          <a:off x="4500562" y="642918"/>
          <a:ext cx="3214710" cy="228601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9" name="Graphique 18"/>
          <p:cNvGraphicFramePr/>
          <p:nvPr/>
        </p:nvGraphicFramePr>
        <p:xfrm>
          <a:off x="1142976" y="3000372"/>
          <a:ext cx="3214710" cy="229553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0" name="Graphique 19"/>
          <p:cNvGraphicFramePr/>
          <p:nvPr/>
        </p:nvGraphicFramePr>
        <p:xfrm>
          <a:off x="4500562" y="3000372"/>
          <a:ext cx="3214710" cy="2286016"/>
        </p:xfrm>
        <a:graphic>
          <a:graphicData uri="http://schemas.openxmlformats.org/drawingml/2006/chart">
            <c:chart xmlns:c="http://schemas.openxmlformats.org/drawingml/2006/chart" xmlns:r="http://schemas.openxmlformats.org/officeDocument/2006/relationships" r:id="rId5"/>
          </a:graphicData>
        </a:graphic>
      </p:graphicFrame>
      <p:sp>
        <p:nvSpPr>
          <p:cNvPr id="21" name="ZoneTexte 20"/>
          <p:cNvSpPr txBox="1"/>
          <p:nvPr/>
        </p:nvSpPr>
        <p:spPr>
          <a:xfrm>
            <a:off x="142844" y="1571612"/>
            <a:ext cx="840679" cy="369332"/>
          </a:xfrm>
          <a:prstGeom prst="rect">
            <a:avLst/>
          </a:prstGeom>
          <a:noFill/>
        </p:spPr>
        <p:txBody>
          <a:bodyPr wrap="none" rtlCol="0">
            <a:spAutoFit/>
          </a:bodyPr>
          <a:lstStyle/>
          <a:p>
            <a:r>
              <a:rPr lang="fr-FR" dirty="0" smtClean="0"/>
              <a:t>LCIRA</a:t>
            </a:r>
            <a:endParaRPr lang="fr-FR" dirty="0"/>
          </a:p>
        </p:txBody>
      </p:sp>
      <p:sp>
        <p:nvSpPr>
          <p:cNvPr id="22" name="ZoneTexte 21"/>
          <p:cNvSpPr txBox="1"/>
          <p:nvPr/>
        </p:nvSpPr>
        <p:spPr>
          <a:xfrm>
            <a:off x="214282" y="3929066"/>
            <a:ext cx="721672" cy="369332"/>
          </a:xfrm>
          <a:prstGeom prst="rect">
            <a:avLst/>
          </a:prstGeom>
          <a:noFill/>
        </p:spPr>
        <p:txBody>
          <a:bodyPr wrap="none" rtlCol="0">
            <a:spAutoFit/>
          </a:bodyPr>
          <a:lstStyle/>
          <a:p>
            <a:r>
              <a:rPr lang="fr-FR" dirty="0" smtClean="0"/>
              <a:t>MAD</a:t>
            </a:r>
            <a:endParaRPr lang="fr-FR"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3254415" y="116632"/>
            <a:ext cx="2613729" cy="507831"/>
          </a:xfrm>
          <a:prstGeom prst="rect">
            <a:avLst/>
          </a:prstGeom>
          <a:noFill/>
        </p:spPr>
        <p:txBody>
          <a:bodyPr wrap="none" rtlCol="0">
            <a:spAutoFit/>
          </a:bodyPr>
          <a:lstStyle/>
          <a:p>
            <a:r>
              <a:rPr lang="es-PE" sz="2700" dirty="0" smtClean="0"/>
              <a:t>CONCLUSIONS</a:t>
            </a:r>
            <a:endParaRPr lang="es-PE" sz="2700" dirty="0"/>
          </a:p>
        </p:txBody>
      </p:sp>
      <p:sp>
        <p:nvSpPr>
          <p:cNvPr id="5" name="ZoneTexte 4"/>
          <p:cNvSpPr txBox="1"/>
          <p:nvPr/>
        </p:nvSpPr>
        <p:spPr>
          <a:xfrm>
            <a:off x="0" y="1066666"/>
            <a:ext cx="9143999" cy="5170646"/>
          </a:xfrm>
          <a:prstGeom prst="rect">
            <a:avLst/>
          </a:prstGeom>
          <a:noFill/>
        </p:spPr>
        <p:txBody>
          <a:bodyPr wrap="square" rtlCol="0">
            <a:spAutoFit/>
          </a:bodyPr>
          <a:lstStyle/>
          <a:p>
            <a:pPr algn="just"/>
            <a:r>
              <a:rPr lang="fr-FR" sz="2200" dirty="0" smtClean="0"/>
              <a:t>Au sud–ouest de la France, on trouve des pentes de régression </a:t>
            </a:r>
            <a:r>
              <a:rPr lang="fr-FR" sz="2200" dirty="0" err="1" smtClean="0"/>
              <a:t>antracomasse</a:t>
            </a:r>
            <a:r>
              <a:rPr lang="fr-FR" sz="2200" dirty="0" smtClean="0"/>
              <a:t>/</a:t>
            </a:r>
            <a:r>
              <a:rPr lang="fr-FR" sz="2200" dirty="0" err="1" smtClean="0"/>
              <a:t>nchar</a:t>
            </a:r>
            <a:r>
              <a:rPr lang="fr-FR" sz="2200" dirty="0" smtClean="0"/>
              <a:t> fortes, reliées au processus de </a:t>
            </a:r>
            <a:r>
              <a:rPr lang="fr-FR" sz="2200" dirty="0" err="1" smtClean="0"/>
              <a:t>perminéralisation</a:t>
            </a:r>
            <a:r>
              <a:rPr lang="fr-FR" sz="2200" dirty="0" smtClean="0"/>
              <a:t> qui est fonction de l’âge des charbons et de la fine texture du sol.</a:t>
            </a:r>
          </a:p>
          <a:p>
            <a:pPr algn="just"/>
            <a:endParaRPr lang="fr-FR" sz="2200" dirty="0" smtClean="0"/>
          </a:p>
          <a:p>
            <a:pPr algn="just"/>
            <a:r>
              <a:rPr lang="fr-FR" sz="2200" dirty="0" smtClean="0"/>
              <a:t>Ces résultats suggèrent une longue conservation et stabilité des particules de charbon de bois (faible fragmentation), qui peuvent donc être utilisés pour une étude </a:t>
            </a:r>
            <a:r>
              <a:rPr lang="fr-FR" sz="2200" dirty="0" err="1" smtClean="0"/>
              <a:t>paléoécologique</a:t>
            </a:r>
            <a:r>
              <a:rPr lang="fr-FR" sz="2200" dirty="0" smtClean="0"/>
              <a:t> à l’échelle du sud-ouest de la France.</a:t>
            </a:r>
          </a:p>
          <a:p>
            <a:pPr algn="just"/>
            <a:endParaRPr lang="fr-FR" sz="2200" dirty="0" smtClean="0"/>
          </a:p>
          <a:p>
            <a:pPr algn="just"/>
            <a:r>
              <a:rPr lang="fr-FR" sz="2200" dirty="0" smtClean="0"/>
              <a:t>La présence d’abondants charbons «normaux» plus agglomérés spatialement dans quelques carottes voisines sur un site d’étude peut suggérer une origine anthropique. De tels charbons sont inutiles pour la paléoécologie et doivent être supprimés des analyses.</a:t>
            </a:r>
          </a:p>
          <a:p>
            <a:pPr algn="just"/>
            <a:endParaRPr lang="fr-FR" sz="2200" dirty="0" smtClean="0"/>
          </a:p>
          <a:p>
            <a:pPr algn="just"/>
            <a:r>
              <a:rPr lang="fr-FR" sz="2200" dirty="0" smtClean="0"/>
              <a:t>Au sud-ouest de la France, à une échelle locale de site, il n’existe pas un patron de distribution spatiale des charbons de bois. </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3030638" y="116632"/>
            <a:ext cx="2981522" cy="507831"/>
          </a:xfrm>
          <a:prstGeom prst="rect">
            <a:avLst/>
          </a:prstGeom>
          <a:noFill/>
        </p:spPr>
        <p:txBody>
          <a:bodyPr wrap="none" rtlCol="0">
            <a:spAutoFit/>
          </a:bodyPr>
          <a:lstStyle/>
          <a:p>
            <a:r>
              <a:rPr lang="es-PE" sz="2700" b="1" dirty="0" smtClean="0"/>
              <a:t>INTRODUCTION</a:t>
            </a:r>
            <a:endParaRPr lang="es-PE" sz="2700" b="1" dirty="0"/>
          </a:p>
        </p:txBody>
      </p:sp>
      <p:sp>
        <p:nvSpPr>
          <p:cNvPr id="5" name="ZoneTexte 4"/>
          <p:cNvSpPr txBox="1"/>
          <p:nvPr/>
        </p:nvSpPr>
        <p:spPr>
          <a:xfrm>
            <a:off x="4499992" y="870967"/>
            <a:ext cx="4536504" cy="5078313"/>
          </a:xfrm>
          <a:prstGeom prst="rect">
            <a:avLst/>
          </a:prstGeom>
          <a:noFill/>
        </p:spPr>
        <p:txBody>
          <a:bodyPr wrap="square" rtlCol="0">
            <a:spAutoFit/>
          </a:bodyPr>
          <a:lstStyle/>
          <a:p>
            <a:pPr algn="just"/>
            <a:r>
              <a:rPr lang="fr-FR" dirty="0" smtClean="0"/>
              <a:t>Actuellement, la connaissance de l’histoire </a:t>
            </a:r>
            <a:r>
              <a:rPr lang="fr-FR" dirty="0" err="1" smtClean="0"/>
              <a:t>paléoécologique</a:t>
            </a:r>
            <a:r>
              <a:rPr lang="fr-FR" dirty="0" smtClean="0"/>
              <a:t> du sud ouest de la France est limité.</a:t>
            </a:r>
          </a:p>
          <a:p>
            <a:pPr algn="just"/>
            <a:endParaRPr lang="fr-FR" dirty="0" smtClean="0"/>
          </a:p>
          <a:p>
            <a:pPr algn="just"/>
            <a:endParaRPr lang="fr-FR" dirty="0" smtClean="0"/>
          </a:p>
          <a:p>
            <a:pPr algn="just"/>
            <a:r>
              <a:rPr lang="fr-FR" dirty="0" smtClean="0"/>
              <a:t>La méthode usuelle de reconstruction </a:t>
            </a:r>
            <a:r>
              <a:rPr lang="fr-FR" dirty="0" err="1" smtClean="0"/>
              <a:t>paléoécologique</a:t>
            </a:r>
            <a:r>
              <a:rPr lang="fr-FR" dirty="0" smtClean="0"/>
              <a:t> est la palynologie, l’étude des microfossiles de pollen enfouis dans les sédiments lacustres ou dans les tourbières. Cette analyse est donc limitée aux paysages où de tels milieux d’accumulation stratigraphique existent.</a:t>
            </a:r>
          </a:p>
          <a:p>
            <a:pPr algn="just"/>
            <a:endParaRPr lang="fr-FR" dirty="0" smtClean="0"/>
          </a:p>
          <a:p>
            <a:pPr algn="just"/>
            <a:endParaRPr lang="fr-FR" dirty="0" smtClean="0"/>
          </a:p>
          <a:p>
            <a:pPr algn="just"/>
            <a:r>
              <a:rPr lang="fr-FR" dirty="0" smtClean="0"/>
              <a:t>Le sud-ouest de la France ne contient peu ou pas de sites permettant l’accumulation de pollen fossile (</a:t>
            </a:r>
            <a:r>
              <a:rPr lang="fr-FR" dirty="0" err="1" smtClean="0"/>
              <a:t>European</a:t>
            </a:r>
            <a:r>
              <a:rPr lang="fr-FR" dirty="0" smtClean="0"/>
              <a:t> </a:t>
            </a:r>
            <a:r>
              <a:rPr lang="fr-FR" dirty="0" err="1" smtClean="0"/>
              <a:t>fossil</a:t>
            </a:r>
            <a:r>
              <a:rPr lang="fr-FR" dirty="0" smtClean="0"/>
              <a:t> pollen </a:t>
            </a:r>
            <a:r>
              <a:rPr lang="fr-FR" dirty="0" err="1" smtClean="0"/>
              <a:t>database</a:t>
            </a:r>
            <a:r>
              <a:rPr lang="fr-FR" dirty="0" smtClean="0"/>
              <a:t>).</a:t>
            </a:r>
            <a:endParaRPr lang="es-PE" dirty="0"/>
          </a:p>
        </p:txBody>
      </p:sp>
      <p:grpSp>
        <p:nvGrpSpPr>
          <p:cNvPr id="12" name="Groupe 11"/>
          <p:cNvGrpSpPr/>
          <p:nvPr/>
        </p:nvGrpSpPr>
        <p:grpSpPr>
          <a:xfrm>
            <a:off x="323528" y="836712"/>
            <a:ext cx="3672408" cy="4968552"/>
            <a:chOff x="683568" y="3789040"/>
            <a:chExt cx="2037724" cy="2584579"/>
          </a:xfrm>
        </p:grpSpPr>
        <p:grpSp>
          <p:nvGrpSpPr>
            <p:cNvPr id="13" name="Groupe 5"/>
            <p:cNvGrpSpPr>
              <a:grpSpLocks noChangeAspect="1"/>
            </p:cNvGrpSpPr>
            <p:nvPr/>
          </p:nvGrpSpPr>
          <p:grpSpPr>
            <a:xfrm>
              <a:off x="683568" y="3789040"/>
              <a:ext cx="2037724" cy="2584579"/>
              <a:chOff x="7020272" y="4005064"/>
              <a:chExt cx="1698104" cy="2153816"/>
            </a:xfrm>
          </p:grpSpPr>
          <p:pic>
            <p:nvPicPr>
              <p:cNvPr id="15" name="Picture 2"/>
              <p:cNvPicPr>
                <a:picLocks noChangeAspect="1" noChangeArrowheads="1"/>
              </p:cNvPicPr>
              <p:nvPr/>
            </p:nvPicPr>
            <p:blipFill>
              <a:blip r:embed="rId2" cstate="print"/>
              <a:srcRect/>
              <a:stretch>
                <a:fillRect/>
              </a:stretch>
            </p:blipFill>
            <p:spPr bwMode="auto">
              <a:xfrm>
                <a:off x="7032104" y="4005064"/>
                <a:ext cx="1686272" cy="2153816"/>
              </a:xfrm>
              <a:prstGeom prst="rect">
                <a:avLst/>
              </a:prstGeom>
              <a:noFill/>
              <a:ln w="9525">
                <a:noFill/>
                <a:miter lim="800000"/>
                <a:headEnd/>
                <a:tailEnd/>
              </a:ln>
            </p:spPr>
          </p:pic>
          <p:sp>
            <p:nvSpPr>
              <p:cNvPr id="16" name="Ellipse 15"/>
              <p:cNvSpPr/>
              <p:nvPr/>
            </p:nvSpPr>
            <p:spPr>
              <a:xfrm>
                <a:off x="7596336" y="4221088"/>
                <a:ext cx="72008" cy="72008"/>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Ellipse 16"/>
              <p:cNvSpPr/>
              <p:nvPr/>
            </p:nvSpPr>
            <p:spPr>
              <a:xfrm>
                <a:off x="7668344" y="4221088"/>
                <a:ext cx="72008" cy="72008"/>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Ellipse 17"/>
              <p:cNvSpPr/>
              <p:nvPr/>
            </p:nvSpPr>
            <p:spPr>
              <a:xfrm>
                <a:off x="7236296" y="5805264"/>
                <a:ext cx="72008" cy="72008"/>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Ellipse 18"/>
              <p:cNvSpPr/>
              <p:nvPr/>
            </p:nvSpPr>
            <p:spPr>
              <a:xfrm>
                <a:off x="7020272" y="5805264"/>
                <a:ext cx="72008" cy="72008"/>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pic>
          <p:nvPicPr>
            <p:cNvPr id="14" name="Picture 3"/>
            <p:cNvPicPr>
              <a:picLocks noChangeAspect="1" noChangeArrowheads="1"/>
            </p:cNvPicPr>
            <p:nvPr/>
          </p:nvPicPr>
          <p:blipFill>
            <a:blip r:embed="rId3" cstate="print"/>
            <a:srcRect/>
            <a:stretch>
              <a:fillRect/>
            </a:stretch>
          </p:blipFill>
          <p:spPr bwMode="auto">
            <a:xfrm>
              <a:off x="683568" y="3789040"/>
              <a:ext cx="445021" cy="466505"/>
            </a:xfrm>
            <a:prstGeom prst="rect">
              <a:avLst/>
            </a:prstGeom>
            <a:noFill/>
            <a:ln w="9525">
              <a:noFill/>
              <a:miter lim="800000"/>
              <a:headEnd/>
              <a:tailEnd/>
            </a:ln>
          </p:spPr>
        </p:pic>
      </p:grpSp>
      <p:sp>
        <p:nvSpPr>
          <p:cNvPr id="21" name="ZoneTexte 20"/>
          <p:cNvSpPr txBox="1"/>
          <p:nvPr/>
        </p:nvSpPr>
        <p:spPr>
          <a:xfrm>
            <a:off x="323528" y="5949280"/>
            <a:ext cx="3672408" cy="646331"/>
          </a:xfrm>
          <a:prstGeom prst="rect">
            <a:avLst/>
          </a:prstGeom>
          <a:noFill/>
        </p:spPr>
        <p:txBody>
          <a:bodyPr wrap="square" rtlCol="0">
            <a:spAutoFit/>
          </a:bodyPr>
          <a:lstStyle/>
          <a:p>
            <a:pPr algn="just"/>
            <a:r>
              <a:rPr lang="es-PE" sz="1200" dirty="0" err="1" smtClean="0"/>
              <a:t>Carte</a:t>
            </a:r>
            <a:r>
              <a:rPr lang="es-PE" sz="1200" dirty="0" smtClean="0"/>
              <a:t> de </a:t>
            </a:r>
            <a:r>
              <a:rPr lang="es-PE" sz="1200" dirty="0" err="1" smtClean="0"/>
              <a:t>répartition</a:t>
            </a:r>
            <a:r>
              <a:rPr lang="es-PE" sz="1200" dirty="0" smtClean="0"/>
              <a:t> des </a:t>
            </a:r>
            <a:r>
              <a:rPr lang="es-PE" sz="1200" dirty="0" err="1" smtClean="0"/>
              <a:t>données</a:t>
            </a:r>
            <a:r>
              <a:rPr lang="es-PE" sz="1200" dirty="0" smtClean="0"/>
              <a:t> </a:t>
            </a:r>
            <a:r>
              <a:rPr lang="es-PE" sz="1200" dirty="0" err="1" smtClean="0"/>
              <a:t>palynologiques</a:t>
            </a:r>
            <a:r>
              <a:rPr lang="es-PE" sz="1200" dirty="0" smtClean="0"/>
              <a:t> et </a:t>
            </a:r>
            <a:r>
              <a:rPr lang="es-PE" sz="1200" dirty="0" err="1" smtClean="0"/>
              <a:t>macrofossiles</a:t>
            </a:r>
            <a:r>
              <a:rPr lang="es-PE" sz="1200" dirty="0" smtClean="0"/>
              <a:t> </a:t>
            </a:r>
            <a:r>
              <a:rPr lang="es-PE" sz="1200" dirty="0" err="1" smtClean="0"/>
              <a:t>répertoriées</a:t>
            </a:r>
            <a:r>
              <a:rPr lang="es-PE" sz="1200" dirty="0" smtClean="0"/>
              <a:t> </a:t>
            </a:r>
            <a:r>
              <a:rPr lang="es-PE" sz="1200" dirty="0" err="1" smtClean="0"/>
              <a:t>dans</a:t>
            </a:r>
            <a:r>
              <a:rPr lang="es-PE" sz="1200" dirty="0" smtClean="0"/>
              <a:t> </a:t>
            </a:r>
            <a:r>
              <a:rPr lang="es-PE" sz="1200" dirty="0" err="1" smtClean="0"/>
              <a:t>European</a:t>
            </a:r>
            <a:r>
              <a:rPr lang="es-PE" sz="1200" dirty="0" smtClean="0"/>
              <a:t> </a:t>
            </a:r>
            <a:r>
              <a:rPr lang="es-PE" sz="1200" dirty="0" err="1" smtClean="0"/>
              <a:t>fossil</a:t>
            </a:r>
            <a:r>
              <a:rPr lang="es-PE" sz="1200" dirty="0" smtClean="0"/>
              <a:t> </a:t>
            </a:r>
            <a:r>
              <a:rPr lang="es-PE" sz="1200" dirty="0" err="1" smtClean="0"/>
              <a:t>pollen</a:t>
            </a:r>
            <a:r>
              <a:rPr lang="es-PE" sz="1200" dirty="0" smtClean="0"/>
              <a:t> </a:t>
            </a:r>
            <a:r>
              <a:rPr lang="es-PE" sz="1200" dirty="0" err="1" smtClean="0"/>
              <a:t>database</a:t>
            </a:r>
            <a:endParaRPr lang="es-PE" sz="12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0" y="116632"/>
            <a:ext cx="9144000" cy="2446824"/>
          </a:xfrm>
          <a:prstGeom prst="rect">
            <a:avLst/>
          </a:prstGeom>
          <a:noFill/>
        </p:spPr>
        <p:txBody>
          <a:bodyPr wrap="square" rtlCol="0">
            <a:spAutoFit/>
          </a:bodyPr>
          <a:lstStyle/>
          <a:p>
            <a:pPr algn="just"/>
            <a:r>
              <a:rPr lang="fr-FR" sz="1700" dirty="0" smtClean="0"/>
              <a:t>Les diagrammes polliniques sont utiles pour reconstruire l’histoire de la végétation à une </a:t>
            </a:r>
            <a:r>
              <a:rPr lang="fr-FR" sz="1700" b="1" u="sng" dirty="0" smtClean="0">
                <a:effectLst>
                  <a:outerShdw blurRad="38100" dist="38100" dir="2700000" algn="tl">
                    <a:srgbClr val="000000">
                      <a:alpha val="43137"/>
                    </a:srgbClr>
                  </a:outerShdw>
                </a:effectLst>
              </a:rPr>
              <a:t>échelle régionale</a:t>
            </a:r>
            <a:r>
              <a:rPr lang="fr-FR" sz="1700" dirty="0" smtClean="0"/>
              <a:t>, mais ils ne renseignent pas sur l’histoire de la végétation à une </a:t>
            </a:r>
            <a:r>
              <a:rPr lang="fr-FR" sz="1700" b="1" u="sng" dirty="0" smtClean="0">
                <a:effectLst>
                  <a:outerShdw blurRad="38100" dist="38100" dir="2700000" algn="tl">
                    <a:srgbClr val="000000">
                      <a:alpha val="43137"/>
                    </a:srgbClr>
                  </a:outerShdw>
                </a:effectLst>
              </a:rPr>
              <a:t>échelle locale</a:t>
            </a:r>
            <a:r>
              <a:rPr lang="fr-FR" sz="1700" u="sng" dirty="0" smtClean="0">
                <a:effectLst>
                  <a:outerShdw blurRad="38100" dist="38100" dir="2700000" algn="tl">
                    <a:srgbClr val="000000">
                      <a:alpha val="43137"/>
                    </a:srgbClr>
                  </a:outerShdw>
                </a:effectLst>
              </a:rPr>
              <a:t>.</a:t>
            </a:r>
          </a:p>
          <a:p>
            <a:pPr algn="just"/>
            <a:endParaRPr lang="fr-FR" sz="1700" dirty="0" smtClean="0"/>
          </a:p>
          <a:p>
            <a:pPr algn="just"/>
            <a:r>
              <a:rPr lang="fr-FR" sz="1700" dirty="0" smtClean="0"/>
              <a:t>L’analyse </a:t>
            </a:r>
            <a:r>
              <a:rPr lang="fr-FR" sz="1700" dirty="0" err="1" smtClean="0"/>
              <a:t>macrofossile</a:t>
            </a:r>
            <a:r>
              <a:rPr lang="fr-FR" sz="1700" dirty="0" smtClean="0"/>
              <a:t> des charbons de bois du sol minéral constitue une nouvelle approche de </a:t>
            </a:r>
            <a:r>
              <a:rPr lang="fr-FR" sz="1700" b="1" u="sng" dirty="0" smtClean="0">
                <a:effectLst>
                  <a:outerShdw blurRad="38100" dist="38100" dir="2700000" algn="tl">
                    <a:srgbClr val="000000">
                      <a:alpha val="43137"/>
                    </a:srgbClr>
                  </a:outerShdw>
                </a:effectLst>
              </a:rPr>
              <a:t>reconstruction locale de l’histoire de la végétation (et des feux de forêt)</a:t>
            </a:r>
            <a:r>
              <a:rPr lang="fr-FR" sz="1700" b="1" dirty="0" smtClean="0"/>
              <a:t> </a:t>
            </a:r>
            <a:r>
              <a:rPr lang="fr-FR" sz="1700" dirty="0" smtClean="0"/>
              <a:t>qui ne nécessite pas de sites d’accumulation stratigraphique (lacs ou tourbières).</a:t>
            </a:r>
          </a:p>
          <a:p>
            <a:pPr algn="just"/>
            <a:endParaRPr lang="fr-FR" sz="1700" dirty="0" smtClean="0"/>
          </a:p>
          <a:p>
            <a:pPr algn="just"/>
            <a:r>
              <a:rPr lang="fr-FR" sz="1700" dirty="0" smtClean="0"/>
              <a:t>La méthode consiste en l’identification botanique et la </a:t>
            </a:r>
            <a:r>
              <a:rPr lang="fr-FR" sz="1700" dirty="0" err="1" smtClean="0"/>
              <a:t>radiodatation</a:t>
            </a:r>
            <a:r>
              <a:rPr lang="fr-FR" sz="1700" dirty="0" smtClean="0"/>
              <a:t> au </a:t>
            </a:r>
            <a:r>
              <a:rPr lang="fr-FR" sz="1700" baseline="30000" dirty="0" smtClean="0"/>
              <a:t>14</a:t>
            </a:r>
            <a:r>
              <a:rPr lang="fr-FR" sz="1700" dirty="0" smtClean="0"/>
              <a:t>C de charbons de bois enfouis dans le sol minéral.</a:t>
            </a:r>
            <a:endParaRPr lang="es-PE" sz="1700" dirty="0"/>
          </a:p>
        </p:txBody>
      </p:sp>
      <p:grpSp>
        <p:nvGrpSpPr>
          <p:cNvPr id="5" name="Groupe 4"/>
          <p:cNvGrpSpPr/>
          <p:nvPr/>
        </p:nvGrpSpPr>
        <p:grpSpPr>
          <a:xfrm>
            <a:off x="284708" y="2996952"/>
            <a:ext cx="8535764" cy="3742310"/>
            <a:chOff x="284708" y="3115690"/>
            <a:chExt cx="8535764" cy="3742310"/>
          </a:xfrm>
        </p:grpSpPr>
        <p:pic>
          <p:nvPicPr>
            <p:cNvPr id="6" name="Picture 5" descr="P6210030"/>
            <p:cNvPicPr>
              <a:picLocks noChangeAspect="1" noChangeArrowheads="1"/>
            </p:cNvPicPr>
            <p:nvPr/>
          </p:nvPicPr>
          <p:blipFill>
            <a:blip r:embed="rId2" cstate="print"/>
            <a:srcRect t="11539"/>
            <a:stretch>
              <a:fillRect/>
            </a:stretch>
          </p:blipFill>
          <p:spPr bwMode="auto">
            <a:xfrm>
              <a:off x="284708" y="3124200"/>
              <a:ext cx="1550988" cy="1828800"/>
            </a:xfrm>
            <a:prstGeom prst="rect">
              <a:avLst/>
            </a:prstGeom>
            <a:noFill/>
            <a:ln w="9525">
              <a:solidFill>
                <a:schemeClr val="bg1"/>
              </a:solidFill>
              <a:miter lim="800000"/>
              <a:headEnd/>
              <a:tailEnd/>
            </a:ln>
          </p:spPr>
        </p:pic>
        <p:pic>
          <p:nvPicPr>
            <p:cNvPr id="7" name="Picture 4" descr="P6210028"/>
            <p:cNvPicPr>
              <a:picLocks noChangeAspect="1" noChangeArrowheads="1"/>
            </p:cNvPicPr>
            <p:nvPr/>
          </p:nvPicPr>
          <p:blipFill>
            <a:blip r:embed="rId3" cstate="print"/>
            <a:srcRect t="7692"/>
            <a:stretch>
              <a:fillRect/>
            </a:stretch>
          </p:blipFill>
          <p:spPr bwMode="auto">
            <a:xfrm>
              <a:off x="2025790" y="3124200"/>
              <a:ext cx="1485901" cy="1828800"/>
            </a:xfrm>
            <a:prstGeom prst="rect">
              <a:avLst/>
            </a:prstGeom>
            <a:noFill/>
            <a:ln w="9525">
              <a:solidFill>
                <a:schemeClr val="bg1"/>
              </a:solidFill>
              <a:miter lim="800000"/>
              <a:headEnd/>
              <a:tailEnd/>
            </a:ln>
          </p:spPr>
        </p:pic>
        <p:pic>
          <p:nvPicPr>
            <p:cNvPr id="8" name="Picture 6" descr="Défloculation"/>
            <p:cNvPicPr>
              <a:picLocks noChangeAspect="1" noChangeArrowheads="1"/>
            </p:cNvPicPr>
            <p:nvPr/>
          </p:nvPicPr>
          <p:blipFill>
            <a:blip r:embed="rId4" cstate="print"/>
            <a:srcRect t="22856"/>
            <a:stretch>
              <a:fillRect/>
            </a:stretch>
          </p:blipFill>
          <p:spPr bwMode="auto">
            <a:xfrm>
              <a:off x="3701785" y="3124200"/>
              <a:ext cx="3200400" cy="1851025"/>
            </a:xfrm>
            <a:prstGeom prst="rect">
              <a:avLst/>
            </a:prstGeom>
            <a:noFill/>
            <a:ln w="9525">
              <a:solidFill>
                <a:schemeClr val="bg1"/>
              </a:solidFill>
              <a:miter lim="800000"/>
              <a:headEnd/>
              <a:tailEnd/>
            </a:ln>
          </p:spPr>
        </p:pic>
        <p:pic>
          <p:nvPicPr>
            <p:cNvPr id="9" name="Picture 11" descr="Identification Binoculaire"/>
            <p:cNvPicPr>
              <a:picLocks noChangeAspect="1" noChangeArrowheads="1"/>
            </p:cNvPicPr>
            <p:nvPr/>
          </p:nvPicPr>
          <p:blipFill>
            <a:blip r:embed="rId5" cstate="print"/>
            <a:srcRect l="9673" t="23120" r="25809"/>
            <a:stretch>
              <a:fillRect/>
            </a:stretch>
          </p:blipFill>
          <p:spPr bwMode="auto">
            <a:xfrm>
              <a:off x="685800" y="5018088"/>
              <a:ext cx="2057400" cy="1839912"/>
            </a:xfrm>
            <a:prstGeom prst="rect">
              <a:avLst/>
            </a:prstGeom>
            <a:noFill/>
            <a:ln w="9525">
              <a:solidFill>
                <a:schemeClr val="bg1"/>
              </a:solidFill>
              <a:miter lim="800000"/>
              <a:headEnd/>
              <a:tailEnd/>
            </a:ln>
          </p:spPr>
        </p:pic>
        <p:pic>
          <p:nvPicPr>
            <p:cNvPr id="10" name="Picture 12"/>
            <p:cNvPicPr>
              <a:picLocks noChangeAspect="1" noChangeArrowheads="1"/>
            </p:cNvPicPr>
            <p:nvPr/>
          </p:nvPicPr>
          <p:blipFill>
            <a:blip r:embed="rId6" cstate="print"/>
            <a:srcRect b="11934"/>
            <a:stretch>
              <a:fillRect/>
            </a:stretch>
          </p:blipFill>
          <p:spPr bwMode="auto">
            <a:xfrm>
              <a:off x="6019800" y="5029200"/>
              <a:ext cx="2438400" cy="1828800"/>
            </a:xfrm>
            <a:prstGeom prst="rect">
              <a:avLst/>
            </a:prstGeom>
            <a:noFill/>
            <a:ln w="9525">
              <a:solidFill>
                <a:schemeClr val="bg1"/>
              </a:solidFill>
              <a:miter lim="800000"/>
              <a:headEnd/>
              <a:tailEnd/>
            </a:ln>
            <a:effectLst/>
          </p:spPr>
        </p:pic>
        <p:pic>
          <p:nvPicPr>
            <p:cNvPr id="11" name="Picture 2"/>
            <p:cNvPicPr>
              <a:picLocks noChangeAspect="1" noChangeArrowheads="1"/>
            </p:cNvPicPr>
            <p:nvPr/>
          </p:nvPicPr>
          <p:blipFill>
            <a:blip r:embed="rId7" cstate="print"/>
            <a:srcRect/>
            <a:stretch>
              <a:fillRect/>
            </a:stretch>
          </p:blipFill>
          <p:spPr bwMode="auto">
            <a:xfrm>
              <a:off x="7092280" y="3115690"/>
              <a:ext cx="1728192" cy="1858270"/>
            </a:xfrm>
            <a:prstGeom prst="rect">
              <a:avLst/>
            </a:prstGeom>
            <a:noFill/>
            <a:ln w="9525">
              <a:solidFill>
                <a:schemeClr val="accent3">
                  <a:lumMod val="20000"/>
                  <a:lumOff val="80000"/>
                </a:schemeClr>
              </a:solidFill>
              <a:miter lim="800000"/>
              <a:headEnd/>
              <a:tailEnd/>
            </a:ln>
          </p:spPr>
        </p:pic>
        <p:pic>
          <p:nvPicPr>
            <p:cNvPr id="12" name="Image 11" descr="bidon3.tif"/>
            <p:cNvPicPr>
              <a:picLocks noChangeAspect="1"/>
            </p:cNvPicPr>
            <p:nvPr/>
          </p:nvPicPr>
          <p:blipFill>
            <a:blip r:embed="rId8" cstate="print"/>
            <a:srcRect t="75045"/>
            <a:stretch>
              <a:fillRect/>
            </a:stretch>
          </p:blipFill>
          <p:spPr>
            <a:xfrm>
              <a:off x="3131840" y="5008017"/>
              <a:ext cx="2437539" cy="1849983"/>
            </a:xfrm>
            <a:prstGeom prst="rect">
              <a:avLst/>
            </a:prstGeom>
          </p:spPr>
        </p:pic>
      </p:gr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e 16"/>
          <p:cNvGrpSpPr/>
          <p:nvPr/>
        </p:nvGrpSpPr>
        <p:grpSpPr>
          <a:xfrm>
            <a:off x="251520" y="260648"/>
            <a:ext cx="8568952" cy="4464496"/>
            <a:chOff x="251520" y="260648"/>
            <a:chExt cx="8568952" cy="4464496"/>
          </a:xfrm>
        </p:grpSpPr>
        <p:sp>
          <p:nvSpPr>
            <p:cNvPr id="5" name="ZoneTexte 4"/>
            <p:cNvSpPr txBox="1"/>
            <p:nvPr/>
          </p:nvSpPr>
          <p:spPr>
            <a:xfrm>
              <a:off x="3563888" y="260648"/>
              <a:ext cx="1982722" cy="507831"/>
            </a:xfrm>
            <a:prstGeom prst="rect">
              <a:avLst/>
            </a:prstGeom>
            <a:noFill/>
          </p:spPr>
          <p:txBody>
            <a:bodyPr wrap="none" rtlCol="0">
              <a:spAutoFit/>
            </a:bodyPr>
            <a:lstStyle/>
            <a:p>
              <a:r>
                <a:rPr lang="es-PE" sz="2700" b="1" dirty="0" smtClean="0"/>
                <a:t>OBJECTIFS</a:t>
              </a:r>
              <a:endParaRPr lang="es-PE" sz="2700" b="1" dirty="0"/>
            </a:p>
          </p:txBody>
        </p:sp>
        <p:sp>
          <p:nvSpPr>
            <p:cNvPr id="6" name="ZoneTexte 5"/>
            <p:cNvSpPr txBox="1"/>
            <p:nvPr/>
          </p:nvSpPr>
          <p:spPr>
            <a:xfrm>
              <a:off x="1547664" y="1117193"/>
              <a:ext cx="6065424" cy="1015663"/>
            </a:xfrm>
            <a:prstGeom prst="rect">
              <a:avLst/>
            </a:prstGeom>
            <a:noFill/>
          </p:spPr>
          <p:txBody>
            <a:bodyPr wrap="square" rtlCol="0">
              <a:spAutoFit/>
            </a:bodyPr>
            <a:lstStyle/>
            <a:p>
              <a:pPr algn="just"/>
              <a:r>
                <a:rPr lang="fr-FR" sz="2000" dirty="0" smtClean="0"/>
                <a:t>Évaluer la possibilité de mener une étude </a:t>
              </a:r>
              <a:r>
                <a:rPr lang="fr-FR" sz="2000" dirty="0" err="1" smtClean="0"/>
                <a:t>paléoécologique</a:t>
              </a:r>
              <a:r>
                <a:rPr lang="fr-FR" sz="2000" dirty="0" smtClean="0"/>
                <a:t> à une échelle biogéographique dans le sud-ouest de la France.</a:t>
              </a:r>
            </a:p>
          </p:txBody>
        </p:sp>
        <p:sp>
          <p:nvSpPr>
            <p:cNvPr id="7" name="ZoneTexte 6"/>
            <p:cNvSpPr txBox="1"/>
            <p:nvPr/>
          </p:nvSpPr>
          <p:spPr>
            <a:xfrm>
              <a:off x="251520" y="3401705"/>
              <a:ext cx="3960440" cy="1323439"/>
            </a:xfrm>
            <a:prstGeom prst="rect">
              <a:avLst/>
            </a:prstGeom>
            <a:noFill/>
          </p:spPr>
          <p:txBody>
            <a:bodyPr wrap="square" rtlCol="0">
              <a:spAutoFit/>
            </a:bodyPr>
            <a:lstStyle/>
            <a:p>
              <a:pPr algn="just"/>
              <a:r>
                <a:rPr lang="fr-FR" sz="2000" dirty="0" smtClean="0"/>
                <a:t>Évaluer la résistance à la fragmentation des </a:t>
              </a:r>
              <a:r>
                <a:rPr lang="fr-FR" sz="2000" dirty="0" err="1" smtClean="0"/>
                <a:t>macrofossiles</a:t>
              </a:r>
              <a:r>
                <a:rPr lang="fr-FR" sz="2000" dirty="0" smtClean="0"/>
                <a:t> de charbon de bois dans différents sites et environnements</a:t>
              </a:r>
              <a:endParaRPr lang="es-PE" sz="2000" dirty="0"/>
            </a:p>
          </p:txBody>
        </p:sp>
        <p:sp>
          <p:nvSpPr>
            <p:cNvPr id="8" name="ZoneTexte 7"/>
            <p:cNvSpPr txBox="1"/>
            <p:nvPr/>
          </p:nvSpPr>
          <p:spPr>
            <a:xfrm>
              <a:off x="5148064" y="3421449"/>
              <a:ext cx="3672408" cy="1015663"/>
            </a:xfrm>
            <a:prstGeom prst="rect">
              <a:avLst/>
            </a:prstGeom>
            <a:noFill/>
          </p:spPr>
          <p:txBody>
            <a:bodyPr wrap="square" rtlCol="0">
              <a:spAutoFit/>
            </a:bodyPr>
            <a:lstStyle/>
            <a:p>
              <a:pPr algn="just"/>
              <a:r>
                <a:rPr lang="fr-FR" sz="2000" dirty="0" smtClean="0"/>
                <a:t>Évaluer la distribution spatiale locale de charbon de bois à l’échelle des sites</a:t>
              </a:r>
              <a:endParaRPr lang="es-PE" sz="2000" dirty="0"/>
            </a:p>
          </p:txBody>
        </p:sp>
        <p:cxnSp>
          <p:nvCxnSpPr>
            <p:cNvPr id="10" name="Connecteur droit avec flèche 9"/>
            <p:cNvCxnSpPr>
              <a:endCxn id="8" idx="0"/>
            </p:cNvCxnSpPr>
            <p:nvPr/>
          </p:nvCxnSpPr>
          <p:spPr>
            <a:xfrm>
              <a:off x="5076056" y="2204864"/>
              <a:ext cx="1908212" cy="1216585"/>
            </a:xfrm>
            <a:prstGeom prst="straightConnector1">
              <a:avLst/>
            </a:prstGeom>
            <a:ln>
              <a:solidFill>
                <a:srgbClr val="92D050"/>
              </a:solidFill>
              <a:tailEnd type="arrow"/>
            </a:ln>
          </p:spPr>
          <p:style>
            <a:lnRef idx="3">
              <a:schemeClr val="accent1"/>
            </a:lnRef>
            <a:fillRef idx="0">
              <a:schemeClr val="accent1"/>
            </a:fillRef>
            <a:effectRef idx="2">
              <a:schemeClr val="accent1"/>
            </a:effectRef>
            <a:fontRef idx="minor">
              <a:schemeClr val="tx1"/>
            </a:fontRef>
          </p:style>
        </p:cxnSp>
        <p:cxnSp>
          <p:nvCxnSpPr>
            <p:cNvPr id="12" name="Connecteur droit avec flèche 11"/>
            <p:cNvCxnSpPr>
              <a:endCxn id="7" idx="0"/>
            </p:cNvCxnSpPr>
            <p:nvPr/>
          </p:nvCxnSpPr>
          <p:spPr>
            <a:xfrm rot="10800000" flipV="1">
              <a:off x="2231740" y="2204863"/>
              <a:ext cx="2124236" cy="1196841"/>
            </a:xfrm>
            <a:prstGeom prst="straightConnector1">
              <a:avLst/>
            </a:prstGeom>
            <a:ln>
              <a:solidFill>
                <a:srgbClr val="92D050"/>
              </a:solidFill>
              <a:tailEnd type="arrow"/>
            </a:ln>
          </p:spPr>
          <p:style>
            <a:lnRef idx="3">
              <a:schemeClr val="accent1"/>
            </a:lnRef>
            <a:fillRef idx="0">
              <a:schemeClr val="accent1"/>
            </a:fillRef>
            <a:effectRef idx="2">
              <a:schemeClr val="accent1"/>
            </a:effectRef>
            <a:fontRef idx="minor">
              <a:schemeClr val="tx1"/>
            </a:fontRef>
          </p:style>
        </p:cxnSp>
      </p:gr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carte1.png"/>
          <p:cNvPicPr>
            <a:picLocks noChangeAspect="1"/>
          </p:cNvPicPr>
          <p:nvPr/>
        </p:nvPicPr>
        <p:blipFill>
          <a:blip r:embed="rId2" cstate="print"/>
          <a:stretch>
            <a:fillRect/>
          </a:stretch>
        </p:blipFill>
        <p:spPr>
          <a:xfrm>
            <a:off x="0" y="646043"/>
            <a:ext cx="9144000" cy="5565913"/>
          </a:xfrm>
          <a:prstGeom prst="rect">
            <a:avLst/>
          </a:prstGeom>
        </p:spPr>
      </p:pic>
      <p:sp>
        <p:nvSpPr>
          <p:cNvPr id="5" name="ZoneTexte 4"/>
          <p:cNvSpPr txBox="1"/>
          <p:nvPr/>
        </p:nvSpPr>
        <p:spPr>
          <a:xfrm>
            <a:off x="3224344" y="44624"/>
            <a:ext cx="2715808" cy="507831"/>
          </a:xfrm>
          <a:prstGeom prst="rect">
            <a:avLst/>
          </a:prstGeom>
          <a:noFill/>
        </p:spPr>
        <p:txBody>
          <a:bodyPr wrap="none" rtlCol="0">
            <a:spAutoFit/>
          </a:bodyPr>
          <a:lstStyle/>
          <a:p>
            <a:r>
              <a:rPr lang="es-PE" sz="2700" b="1" dirty="0" smtClean="0"/>
              <a:t>SITES D’ÉTUDE</a:t>
            </a:r>
            <a:endParaRPr lang="es-PE" sz="2700" b="1" dirty="0"/>
          </a:p>
        </p:txBody>
      </p:sp>
      <p:sp>
        <p:nvSpPr>
          <p:cNvPr id="6" name="ZoneTexte 5"/>
          <p:cNvSpPr txBox="1"/>
          <p:nvPr/>
        </p:nvSpPr>
        <p:spPr>
          <a:xfrm>
            <a:off x="395536" y="6310481"/>
            <a:ext cx="2694071" cy="430887"/>
          </a:xfrm>
          <a:prstGeom prst="rect">
            <a:avLst/>
          </a:prstGeom>
          <a:noFill/>
        </p:spPr>
        <p:txBody>
          <a:bodyPr wrap="none" rtlCol="0">
            <a:spAutoFit/>
          </a:bodyPr>
          <a:lstStyle/>
          <a:p>
            <a:r>
              <a:rPr lang="es-PE" sz="2200" dirty="0" smtClean="0"/>
              <a:t>10 </a:t>
            </a:r>
            <a:r>
              <a:rPr lang="es-PE" sz="2200" dirty="0" err="1" smtClean="0"/>
              <a:t>sites</a:t>
            </a:r>
            <a:r>
              <a:rPr lang="es-PE" sz="2200" dirty="0" smtClean="0"/>
              <a:t> = 10 </a:t>
            </a:r>
            <a:r>
              <a:rPr lang="es-PE" sz="2200" dirty="0" err="1" smtClean="0"/>
              <a:t>placettes</a:t>
            </a:r>
            <a:endParaRPr lang="es-PE" sz="2200" dirty="0"/>
          </a:p>
        </p:txBody>
      </p:sp>
      <p:sp>
        <p:nvSpPr>
          <p:cNvPr id="7" name="Ellipse 6"/>
          <p:cNvSpPr/>
          <p:nvPr/>
        </p:nvSpPr>
        <p:spPr>
          <a:xfrm>
            <a:off x="6858016" y="785794"/>
            <a:ext cx="142876" cy="14287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Ellipse 7"/>
          <p:cNvSpPr/>
          <p:nvPr/>
        </p:nvSpPr>
        <p:spPr>
          <a:xfrm>
            <a:off x="7000892" y="714356"/>
            <a:ext cx="142876" cy="14287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Ellipse 8"/>
          <p:cNvSpPr/>
          <p:nvPr/>
        </p:nvSpPr>
        <p:spPr>
          <a:xfrm flipH="1">
            <a:off x="5572132" y="2786058"/>
            <a:ext cx="142876" cy="142876"/>
          </a:xfrm>
          <a:prstGeom prst="ellipse">
            <a:avLst/>
          </a:prstGeom>
          <a:solidFill>
            <a:srgbClr val="00B050"/>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Ellipse 9"/>
          <p:cNvSpPr/>
          <p:nvPr/>
        </p:nvSpPr>
        <p:spPr>
          <a:xfrm flipH="1">
            <a:off x="7429520" y="3286124"/>
            <a:ext cx="142876" cy="142876"/>
          </a:xfrm>
          <a:prstGeom prst="ellipse">
            <a:avLst/>
          </a:prstGeom>
          <a:solidFill>
            <a:srgbClr val="00B050"/>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Ellipse 10"/>
          <p:cNvSpPr/>
          <p:nvPr/>
        </p:nvSpPr>
        <p:spPr>
          <a:xfrm flipH="1">
            <a:off x="7286644" y="3429000"/>
            <a:ext cx="142876" cy="142876"/>
          </a:xfrm>
          <a:prstGeom prst="ellipse">
            <a:avLst/>
          </a:prstGeom>
          <a:solidFill>
            <a:srgbClr val="00B050"/>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Ellipse 11"/>
          <p:cNvSpPr/>
          <p:nvPr/>
        </p:nvSpPr>
        <p:spPr>
          <a:xfrm flipH="1">
            <a:off x="7429520" y="3500438"/>
            <a:ext cx="142876" cy="142876"/>
          </a:xfrm>
          <a:prstGeom prst="ellipse">
            <a:avLst/>
          </a:prstGeom>
          <a:solidFill>
            <a:srgbClr val="00B050"/>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Ellipse 12"/>
          <p:cNvSpPr/>
          <p:nvPr/>
        </p:nvSpPr>
        <p:spPr>
          <a:xfrm flipH="1">
            <a:off x="7572396" y="3429000"/>
            <a:ext cx="142876" cy="142876"/>
          </a:xfrm>
          <a:prstGeom prst="ellipse">
            <a:avLst/>
          </a:prstGeom>
          <a:solidFill>
            <a:srgbClr val="00B050"/>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Ellipse 13"/>
          <p:cNvSpPr/>
          <p:nvPr/>
        </p:nvSpPr>
        <p:spPr>
          <a:xfrm flipH="1">
            <a:off x="7358082" y="5929330"/>
            <a:ext cx="142876" cy="142876"/>
          </a:xfrm>
          <a:prstGeom prst="ellipse">
            <a:avLst/>
          </a:prstGeom>
          <a:solidFill>
            <a:srgbClr val="00B050"/>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Ellipse 14"/>
          <p:cNvSpPr/>
          <p:nvPr/>
        </p:nvSpPr>
        <p:spPr>
          <a:xfrm flipH="1">
            <a:off x="2357422" y="5000636"/>
            <a:ext cx="142876" cy="142876"/>
          </a:xfrm>
          <a:prstGeom prst="ellipse">
            <a:avLst/>
          </a:prstGeom>
          <a:solidFill>
            <a:srgbClr val="00B050"/>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Ellipse 15"/>
          <p:cNvSpPr/>
          <p:nvPr/>
        </p:nvSpPr>
        <p:spPr>
          <a:xfrm flipH="1">
            <a:off x="2428860" y="5214950"/>
            <a:ext cx="142876" cy="142876"/>
          </a:xfrm>
          <a:prstGeom prst="ellipse">
            <a:avLst/>
          </a:prstGeom>
          <a:solidFill>
            <a:srgbClr val="00B050"/>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4" name="Groupe 53"/>
          <p:cNvGrpSpPr/>
          <p:nvPr/>
        </p:nvGrpSpPr>
        <p:grpSpPr>
          <a:xfrm>
            <a:off x="188277" y="116632"/>
            <a:ext cx="8632195" cy="6458073"/>
            <a:chOff x="188277" y="116632"/>
            <a:chExt cx="8632195" cy="6458073"/>
          </a:xfrm>
        </p:grpSpPr>
        <p:sp>
          <p:nvSpPr>
            <p:cNvPr id="4" name="ZoneTexte 3"/>
            <p:cNvSpPr txBox="1"/>
            <p:nvPr/>
          </p:nvSpPr>
          <p:spPr>
            <a:xfrm>
              <a:off x="2718949" y="116632"/>
              <a:ext cx="3149195" cy="507831"/>
            </a:xfrm>
            <a:prstGeom prst="rect">
              <a:avLst/>
            </a:prstGeom>
            <a:noFill/>
          </p:spPr>
          <p:txBody>
            <a:bodyPr wrap="none" rtlCol="0">
              <a:spAutoFit/>
            </a:bodyPr>
            <a:lstStyle/>
            <a:p>
              <a:r>
                <a:rPr lang="es-PE" sz="2700" b="1" dirty="0" smtClean="0"/>
                <a:t>MÉTHODOLOGIE</a:t>
              </a:r>
              <a:endParaRPr lang="es-PE" sz="2700" b="1" dirty="0"/>
            </a:p>
          </p:txBody>
        </p:sp>
        <p:sp>
          <p:nvSpPr>
            <p:cNvPr id="5" name="ZoneTexte 4"/>
            <p:cNvSpPr txBox="1"/>
            <p:nvPr/>
          </p:nvSpPr>
          <p:spPr>
            <a:xfrm>
              <a:off x="6300192" y="2123564"/>
              <a:ext cx="655949" cy="369332"/>
            </a:xfrm>
            <a:prstGeom prst="rect">
              <a:avLst/>
            </a:prstGeom>
            <a:noFill/>
          </p:spPr>
          <p:txBody>
            <a:bodyPr wrap="none" rtlCol="0">
              <a:spAutoFit/>
            </a:bodyPr>
            <a:lstStyle/>
            <a:p>
              <a:r>
                <a:rPr lang="es-PE" dirty="0" smtClean="0"/>
                <a:t>50 m</a:t>
              </a:r>
              <a:endParaRPr lang="es-PE" dirty="0"/>
            </a:p>
          </p:txBody>
        </p:sp>
        <p:sp>
          <p:nvSpPr>
            <p:cNvPr id="6" name="ZoneTexte 5"/>
            <p:cNvSpPr txBox="1"/>
            <p:nvPr/>
          </p:nvSpPr>
          <p:spPr>
            <a:xfrm>
              <a:off x="7020272" y="1412776"/>
              <a:ext cx="655949" cy="369332"/>
            </a:xfrm>
            <a:prstGeom prst="rect">
              <a:avLst/>
            </a:prstGeom>
            <a:noFill/>
          </p:spPr>
          <p:txBody>
            <a:bodyPr wrap="none" rtlCol="0">
              <a:spAutoFit/>
            </a:bodyPr>
            <a:lstStyle/>
            <a:p>
              <a:r>
                <a:rPr lang="es-PE" dirty="0" smtClean="0"/>
                <a:t>10 m</a:t>
              </a:r>
              <a:endParaRPr lang="es-PE" dirty="0"/>
            </a:p>
          </p:txBody>
        </p:sp>
        <p:grpSp>
          <p:nvGrpSpPr>
            <p:cNvPr id="33" name="Groupe 32"/>
            <p:cNvGrpSpPr/>
            <p:nvPr/>
          </p:nvGrpSpPr>
          <p:grpSpPr>
            <a:xfrm>
              <a:off x="1763688" y="1052736"/>
              <a:ext cx="5184576" cy="1080120"/>
              <a:chOff x="1475656" y="1268760"/>
              <a:chExt cx="5184576" cy="1080120"/>
            </a:xfrm>
          </p:grpSpPr>
          <p:sp>
            <p:nvSpPr>
              <p:cNvPr id="3" name="Rectangle 2"/>
              <p:cNvSpPr/>
              <p:nvPr/>
            </p:nvSpPr>
            <p:spPr>
              <a:xfrm>
                <a:off x="1547664" y="1340768"/>
                <a:ext cx="5040560" cy="93610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7" name="Organigramme : Connecteur 6"/>
              <p:cNvSpPr/>
              <p:nvPr/>
            </p:nvSpPr>
            <p:spPr>
              <a:xfrm>
                <a:off x="3995936" y="1772816"/>
                <a:ext cx="144016" cy="72008"/>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8" name="Organigramme : Connecteur 7"/>
              <p:cNvSpPr/>
              <p:nvPr/>
            </p:nvSpPr>
            <p:spPr>
              <a:xfrm>
                <a:off x="6516216" y="1772816"/>
                <a:ext cx="144016" cy="72008"/>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9" name="Organigramme : Connecteur 8"/>
              <p:cNvSpPr/>
              <p:nvPr/>
            </p:nvSpPr>
            <p:spPr>
              <a:xfrm>
                <a:off x="1475656" y="1772816"/>
                <a:ext cx="144016" cy="72008"/>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10" name="Organigramme : Connecteur 9"/>
              <p:cNvSpPr/>
              <p:nvPr/>
            </p:nvSpPr>
            <p:spPr>
              <a:xfrm>
                <a:off x="3995936" y="1268760"/>
                <a:ext cx="144016" cy="72008"/>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11" name="Organigramme : Connecteur 10"/>
              <p:cNvSpPr/>
              <p:nvPr/>
            </p:nvSpPr>
            <p:spPr>
              <a:xfrm>
                <a:off x="3995936" y="2276872"/>
                <a:ext cx="144016" cy="72008"/>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12" name="Organigramme : Connecteur 11"/>
              <p:cNvSpPr/>
              <p:nvPr/>
            </p:nvSpPr>
            <p:spPr>
              <a:xfrm>
                <a:off x="6012160" y="2276872"/>
                <a:ext cx="144016" cy="72008"/>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13" name="Organigramme : Connecteur 12"/>
              <p:cNvSpPr/>
              <p:nvPr/>
            </p:nvSpPr>
            <p:spPr>
              <a:xfrm>
                <a:off x="1979712" y="2276872"/>
                <a:ext cx="144016" cy="72008"/>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14" name="Organigramme : Connecteur 13"/>
              <p:cNvSpPr/>
              <p:nvPr/>
            </p:nvSpPr>
            <p:spPr>
              <a:xfrm>
                <a:off x="6012160" y="1268760"/>
                <a:ext cx="144016" cy="72008"/>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15" name="Organigramme : Connecteur 14"/>
              <p:cNvSpPr/>
              <p:nvPr/>
            </p:nvSpPr>
            <p:spPr>
              <a:xfrm>
                <a:off x="1979712" y="1268760"/>
                <a:ext cx="144016" cy="72008"/>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16" name="Organigramme : Connecteur 15"/>
              <p:cNvSpPr/>
              <p:nvPr/>
            </p:nvSpPr>
            <p:spPr>
              <a:xfrm>
                <a:off x="5004048" y="1268760"/>
                <a:ext cx="144016" cy="72008"/>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17" name="Organigramme : Connecteur 16"/>
              <p:cNvSpPr/>
              <p:nvPr/>
            </p:nvSpPr>
            <p:spPr>
              <a:xfrm>
                <a:off x="2987824" y="1268760"/>
                <a:ext cx="144016" cy="72008"/>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18" name="Organigramme : Connecteur 17"/>
              <p:cNvSpPr/>
              <p:nvPr/>
            </p:nvSpPr>
            <p:spPr>
              <a:xfrm>
                <a:off x="2987824" y="2276872"/>
                <a:ext cx="144016" cy="72008"/>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19" name="Organigramme : Connecteur 18"/>
              <p:cNvSpPr/>
              <p:nvPr/>
            </p:nvSpPr>
            <p:spPr>
              <a:xfrm>
                <a:off x="5004048" y="2276872"/>
                <a:ext cx="144016" cy="72008"/>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20" name="Organigramme : Connecteur 19"/>
              <p:cNvSpPr/>
              <p:nvPr/>
            </p:nvSpPr>
            <p:spPr>
              <a:xfrm>
                <a:off x="5508104" y="1268760"/>
                <a:ext cx="144016" cy="72008"/>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22" name="Organigramme : Connecteur 21"/>
              <p:cNvSpPr/>
              <p:nvPr/>
            </p:nvSpPr>
            <p:spPr>
              <a:xfrm>
                <a:off x="5508104" y="2276872"/>
                <a:ext cx="144016" cy="72008"/>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23" name="Organigramme : Connecteur 22"/>
              <p:cNvSpPr/>
              <p:nvPr/>
            </p:nvSpPr>
            <p:spPr>
              <a:xfrm>
                <a:off x="4499992" y="1268760"/>
                <a:ext cx="144016" cy="72008"/>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24" name="Organigramme : Connecteur 23"/>
              <p:cNvSpPr/>
              <p:nvPr/>
            </p:nvSpPr>
            <p:spPr>
              <a:xfrm>
                <a:off x="4499992" y="2276872"/>
                <a:ext cx="144016" cy="72008"/>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25" name="Organigramme : Connecteur 24"/>
              <p:cNvSpPr/>
              <p:nvPr/>
            </p:nvSpPr>
            <p:spPr>
              <a:xfrm>
                <a:off x="3491880" y="1268760"/>
                <a:ext cx="144016" cy="72008"/>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26" name="Organigramme : Connecteur 25"/>
              <p:cNvSpPr/>
              <p:nvPr/>
            </p:nvSpPr>
            <p:spPr>
              <a:xfrm>
                <a:off x="2483768" y="1268760"/>
                <a:ext cx="144016" cy="72008"/>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27" name="Organigramme : Connecteur 26"/>
              <p:cNvSpPr/>
              <p:nvPr/>
            </p:nvSpPr>
            <p:spPr>
              <a:xfrm>
                <a:off x="3491880" y="2276872"/>
                <a:ext cx="144016" cy="72008"/>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28" name="Organigramme : Connecteur 27"/>
              <p:cNvSpPr/>
              <p:nvPr/>
            </p:nvSpPr>
            <p:spPr>
              <a:xfrm>
                <a:off x="2483768" y="2276872"/>
                <a:ext cx="144016" cy="72008"/>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29" name="Organigramme : Connecteur 28"/>
              <p:cNvSpPr/>
              <p:nvPr/>
            </p:nvSpPr>
            <p:spPr>
              <a:xfrm>
                <a:off x="6516216" y="1268760"/>
                <a:ext cx="144016" cy="72008"/>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30" name="Organigramme : Connecteur 29"/>
              <p:cNvSpPr/>
              <p:nvPr/>
            </p:nvSpPr>
            <p:spPr>
              <a:xfrm>
                <a:off x="6516216" y="2276872"/>
                <a:ext cx="144016" cy="72008"/>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31" name="Organigramme : Connecteur 30"/>
              <p:cNvSpPr/>
              <p:nvPr/>
            </p:nvSpPr>
            <p:spPr>
              <a:xfrm>
                <a:off x="1475656" y="1268760"/>
                <a:ext cx="144016" cy="72008"/>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32" name="Organigramme : Connecteur 31"/>
              <p:cNvSpPr/>
              <p:nvPr/>
            </p:nvSpPr>
            <p:spPr>
              <a:xfrm>
                <a:off x="1475656" y="2276872"/>
                <a:ext cx="144016" cy="72008"/>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grpSp>
        <p:sp>
          <p:nvSpPr>
            <p:cNvPr id="34" name="ZoneTexte 33"/>
            <p:cNvSpPr txBox="1"/>
            <p:nvPr/>
          </p:nvSpPr>
          <p:spPr>
            <a:xfrm>
              <a:off x="1259632" y="620688"/>
              <a:ext cx="6176563" cy="430887"/>
            </a:xfrm>
            <a:prstGeom prst="rect">
              <a:avLst/>
            </a:prstGeom>
            <a:noFill/>
          </p:spPr>
          <p:txBody>
            <a:bodyPr wrap="none" rtlCol="0">
              <a:spAutoFit/>
            </a:bodyPr>
            <a:lstStyle/>
            <a:p>
              <a:r>
                <a:rPr lang="es-PE" sz="2200" dirty="0" err="1" smtClean="0"/>
                <a:t>Placette</a:t>
              </a:r>
              <a:r>
                <a:rPr lang="es-PE" sz="2200" dirty="0" smtClean="0"/>
                <a:t> </a:t>
              </a:r>
              <a:r>
                <a:rPr lang="es-PE" sz="2200" dirty="0" err="1" smtClean="0"/>
                <a:t>avec</a:t>
              </a:r>
              <a:r>
                <a:rPr lang="es-PE" sz="2200" dirty="0" smtClean="0"/>
                <a:t> 25 </a:t>
              </a:r>
              <a:r>
                <a:rPr lang="es-PE" sz="2200" dirty="0" err="1" smtClean="0"/>
                <a:t>carottes</a:t>
              </a:r>
              <a:r>
                <a:rPr lang="es-PE" sz="2200" dirty="0" smtClean="0"/>
                <a:t> de sol </a:t>
              </a:r>
              <a:r>
                <a:rPr lang="es-PE" sz="2200" dirty="0" err="1" smtClean="0"/>
                <a:t>minéral</a:t>
              </a:r>
              <a:r>
                <a:rPr lang="es-PE" sz="2200" dirty="0" smtClean="0"/>
                <a:t> </a:t>
              </a:r>
              <a:r>
                <a:rPr lang="es-PE" sz="2200" dirty="0" err="1" smtClean="0"/>
                <a:t>superficiel</a:t>
              </a:r>
              <a:endParaRPr lang="es-PE" sz="2200" dirty="0"/>
            </a:p>
          </p:txBody>
        </p:sp>
        <p:sp>
          <p:nvSpPr>
            <p:cNvPr id="35" name="ZoneTexte 34"/>
            <p:cNvSpPr txBox="1"/>
            <p:nvPr/>
          </p:nvSpPr>
          <p:spPr>
            <a:xfrm>
              <a:off x="3742612" y="2492896"/>
              <a:ext cx="1261436" cy="430887"/>
            </a:xfrm>
            <a:prstGeom prst="rect">
              <a:avLst/>
            </a:prstGeom>
            <a:noFill/>
          </p:spPr>
          <p:txBody>
            <a:bodyPr wrap="none" rtlCol="0">
              <a:spAutoFit/>
            </a:bodyPr>
            <a:lstStyle/>
            <a:p>
              <a:r>
                <a:rPr lang="es-PE" sz="2200" dirty="0" err="1" smtClean="0"/>
                <a:t>tamisage</a:t>
              </a:r>
              <a:endParaRPr lang="es-PE" sz="2200" dirty="0"/>
            </a:p>
          </p:txBody>
        </p:sp>
        <p:sp>
          <p:nvSpPr>
            <p:cNvPr id="36" name="ZoneTexte 35"/>
            <p:cNvSpPr txBox="1"/>
            <p:nvPr/>
          </p:nvSpPr>
          <p:spPr>
            <a:xfrm>
              <a:off x="3618606" y="3356992"/>
              <a:ext cx="1457450" cy="430887"/>
            </a:xfrm>
            <a:prstGeom prst="rect">
              <a:avLst/>
            </a:prstGeom>
            <a:noFill/>
          </p:spPr>
          <p:txBody>
            <a:bodyPr wrap="none" rtlCol="0">
              <a:spAutoFit/>
            </a:bodyPr>
            <a:lstStyle/>
            <a:p>
              <a:r>
                <a:rPr lang="es-PE" sz="2200" dirty="0" err="1" smtClean="0"/>
                <a:t>tri</a:t>
              </a:r>
              <a:r>
                <a:rPr lang="es-PE" sz="2200" dirty="0" smtClean="0"/>
                <a:t> </a:t>
              </a:r>
              <a:r>
                <a:rPr lang="es-PE" sz="2200" dirty="0" err="1" smtClean="0"/>
                <a:t>manuel</a:t>
              </a:r>
              <a:endParaRPr lang="es-PE" sz="2200" dirty="0"/>
            </a:p>
          </p:txBody>
        </p:sp>
        <p:sp>
          <p:nvSpPr>
            <p:cNvPr id="37" name="ZoneTexte 36"/>
            <p:cNvSpPr txBox="1"/>
            <p:nvPr/>
          </p:nvSpPr>
          <p:spPr>
            <a:xfrm>
              <a:off x="3779912" y="4149080"/>
              <a:ext cx="1131592" cy="430887"/>
            </a:xfrm>
            <a:prstGeom prst="rect">
              <a:avLst/>
            </a:prstGeom>
            <a:noFill/>
          </p:spPr>
          <p:txBody>
            <a:bodyPr wrap="none" rtlCol="0">
              <a:spAutoFit/>
            </a:bodyPr>
            <a:lstStyle/>
            <a:p>
              <a:r>
                <a:rPr lang="es-PE" sz="2200" dirty="0" err="1" smtClean="0"/>
                <a:t>séchage</a:t>
              </a:r>
              <a:endParaRPr lang="es-PE" sz="2200" dirty="0"/>
            </a:p>
          </p:txBody>
        </p:sp>
        <p:sp>
          <p:nvSpPr>
            <p:cNvPr id="38" name="ZoneTexte 37"/>
            <p:cNvSpPr txBox="1"/>
            <p:nvPr/>
          </p:nvSpPr>
          <p:spPr>
            <a:xfrm>
              <a:off x="3864695" y="4941168"/>
              <a:ext cx="995337" cy="430887"/>
            </a:xfrm>
            <a:prstGeom prst="rect">
              <a:avLst/>
            </a:prstGeom>
            <a:noFill/>
          </p:spPr>
          <p:txBody>
            <a:bodyPr wrap="none" rtlCol="0">
              <a:spAutoFit/>
            </a:bodyPr>
            <a:lstStyle/>
            <a:p>
              <a:r>
                <a:rPr lang="es-PE" sz="2200" dirty="0" err="1" smtClean="0"/>
                <a:t>pesage</a:t>
              </a:r>
              <a:endParaRPr lang="es-PE" sz="2200" dirty="0"/>
            </a:p>
          </p:txBody>
        </p:sp>
        <p:sp>
          <p:nvSpPr>
            <p:cNvPr id="39" name="ZoneTexte 38"/>
            <p:cNvSpPr txBox="1"/>
            <p:nvPr/>
          </p:nvSpPr>
          <p:spPr>
            <a:xfrm>
              <a:off x="3563888" y="5805264"/>
              <a:ext cx="1584176" cy="769441"/>
            </a:xfrm>
            <a:prstGeom prst="rect">
              <a:avLst/>
            </a:prstGeom>
            <a:noFill/>
          </p:spPr>
          <p:txBody>
            <a:bodyPr wrap="square" rtlCol="0">
              <a:spAutoFit/>
            </a:bodyPr>
            <a:lstStyle/>
            <a:p>
              <a:r>
                <a:rPr lang="es-PE" sz="2200" dirty="0" err="1" smtClean="0"/>
                <a:t>Analyse</a:t>
              </a:r>
              <a:r>
                <a:rPr lang="es-PE" sz="2200" dirty="0" smtClean="0"/>
                <a:t> de</a:t>
              </a:r>
            </a:p>
            <a:p>
              <a:r>
                <a:rPr lang="es-PE" sz="2200" dirty="0" err="1" smtClean="0"/>
                <a:t>données</a:t>
              </a:r>
              <a:r>
                <a:rPr lang="es-PE" sz="2200" dirty="0" smtClean="0"/>
                <a:t> </a:t>
              </a:r>
              <a:endParaRPr lang="es-PE" sz="2200" dirty="0"/>
            </a:p>
          </p:txBody>
        </p:sp>
        <p:sp>
          <p:nvSpPr>
            <p:cNvPr id="40" name="Flèche vers le bas 39"/>
            <p:cNvSpPr/>
            <p:nvPr/>
          </p:nvSpPr>
          <p:spPr>
            <a:xfrm>
              <a:off x="4283968" y="2306576"/>
              <a:ext cx="144016" cy="25832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43" name="Flèche vers le bas 42"/>
            <p:cNvSpPr/>
            <p:nvPr/>
          </p:nvSpPr>
          <p:spPr>
            <a:xfrm>
              <a:off x="4283968" y="3026656"/>
              <a:ext cx="144016" cy="25832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44" name="Flèche vers le bas 43"/>
            <p:cNvSpPr/>
            <p:nvPr/>
          </p:nvSpPr>
          <p:spPr>
            <a:xfrm>
              <a:off x="4283968" y="3818744"/>
              <a:ext cx="144016" cy="25832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45" name="Flèche vers le bas 44"/>
            <p:cNvSpPr/>
            <p:nvPr/>
          </p:nvSpPr>
          <p:spPr>
            <a:xfrm>
              <a:off x="4283968" y="4682840"/>
              <a:ext cx="144016" cy="25832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46" name="Flèche vers le bas 45"/>
            <p:cNvSpPr/>
            <p:nvPr/>
          </p:nvSpPr>
          <p:spPr>
            <a:xfrm>
              <a:off x="4283968" y="5517232"/>
              <a:ext cx="144016" cy="25832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48" name="Flèche gauche 47"/>
            <p:cNvSpPr/>
            <p:nvPr/>
          </p:nvSpPr>
          <p:spPr>
            <a:xfrm>
              <a:off x="3059832" y="6021288"/>
              <a:ext cx="360040" cy="1966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49" name="Flèche droite 48"/>
            <p:cNvSpPr/>
            <p:nvPr/>
          </p:nvSpPr>
          <p:spPr>
            <a:xfrm>
              <a:off x="5292080" y="6021288"/>
              <a:ext cx="360040" cy="196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50" name="ZoneTexte 49"/>
            <p:cNvSpPr txBox="1"/>
            <p:nvPr/>
          </p:nvSpPr>
          <p:spPr>
            <a:xfrm>
              <a:off x="467544" y="5949280"/>
              <a:ext cx="2181559" cy="369332"/>
            </a:xfrm>
            <a:prstGeom prst="rect">
              <a:avLst/>
            </a:prstGeom>
            <a:noFill/>
          </p:spPr>
          <p:txBody>
            <a:bodyPr wrap="none" rtlCol="0">
              <a:spAutoFit/>
            </a:bodyPr>
            <a:lstStyle/>
            <a:p>
              <a:r>
                <a:rPr lang="es-PE" dirty="0" smtClean="0"/>
                <a:t>(</a:t>
              </a:r>
              <a:r>
                <a:rPr lang="es-PE" dirty="0" err="1" smtClean="0"/>
                <a:t>Régression</a:t>
              </a:r>
              <a:r>
                <a:rPr lang="es-PE" dirty="0" smtClean="0"/>
                <a:t> </a:t>
              </a:r>
              <a:r>
                <a:rPr lang="es-PE" dirty="0" err="1" smtClean="0"/>
                <a:t>lineaires</a:t>
              </a:r>
              <a:r>
                <a:rPr lang="es-PE" dirty="0" smtClean="0"/>
                <a:t>)</a:t>
              </a:r>
              <a:endParaRPr lang="es-PE" dirty="0"/>
            </a:p>
          </p:txBody>
        </p:sp>
        <p:sp>
          <p:nvSpPr>
            <p:cNvPr id="51" name="ZoneTexte 50"/>
            <p:cNvSpPr txBox="1"/>
            <p:nvPr/>
          </p:nvSpPr>
          <p:spPr>
            <a:xfrm>
              <a:off x="5940152" y="5949280"/>
              <a:ext cx="2880320" cy="369332"/>
            </a:xfrm>
            <a:prstGeom prst="rect">
              <a:avLst/>
            </a:prstGeom>
            <a:noFill/>
          </p:spPr>
          <p:txBody>
            <a:bodyPr wrap="square" rtlCol="0">
              <a:spAutoFit/>
            </a:bodyPr>
            <a:lstStyle/>
            <a:p>
              <a:r>
                <a:rPr lang="fr-FR" dirty="0" smtClean="0"/>
                <a:t>(</a:t>
              </a:r>
              <a:r>
                <a:rPr lang="fr-FR" dirty="0" err="1" smtClean="0"/>
                <a:t>Autocorrélation</a:t>
              </a:r>
              <a:r>
                <a:rPr lang="fr-FR" dirty="0" smtClean="0"/>
                <a:t> spatiale)</a:t>
              </a:r>
              <a:endParaRPr lang="es-PE" dirty="0"/>
            </a:p>
          </p:txBody>
        </p:sp>
        <p:sp>
          <p:nvSpPr>
            <p:cNvPr id="47" name="ZoneTexte 46"/>
            <p:cNvSpPr txBox="1"/>
            <p:nvPr/>
          </p:nvSpPr>
          <p:spPr>
            <a:xfrm>
              <a:off x="188277" y="5517232"/>
              <a:ext cx="2871555" cy="430887"/>
            </a:xfrm>
            <a:prstGeom prst="rect">
              <a:avLst/>
            </a:prstGeom>
            <a:noFill/>
          </p:spPr>
          <p:txBody>
            <a:bodyPr wrap="none" rtlCol="0">
              <a:spAutoFit/>
            </a:bodyPr>
            <a:lstStyle/>
            <a:p>
              <a:r>
                <a:rPr lang="es-PE" sz="2200" dirty="0" err="1" smtClean="0"/>
                <a:t>Resistance</a:t>
              </a:r>
              <a:r>
                <a:rPr lang="es-PE" sz="2200" dirty="0" smtClean="0"/>
                <a:t> de </a:t>
              </a:r>
              <a:r>
                <a:rPr lang="es-PE" sz="2200" dirty="0" err="1" smtClean="0"/>
                <a:t>charbon</a:t>
              </a:r>
              <a:endParaRPr lang="es-PE" sz="2200" dirty="0"/>
            </a:p>
          </p:txBody>
        </p:sp>
      </p:grpSp>
      <p:sp>
        <p:nvSpPr>
          <p:cNvPr id="52" name="ZoneTexte 51"/>
          <p:cNvSpPr txBox="1"/>
          <p:nvPr/>
        </p:nvSpPr>
        <p:spPr>
          <a:xfrm>
            <a:off x="5652120" y="5589240"/>
            <a:ext cx="3455946" cy="430887"/>
          </a:xfrm>
          <a:prstGeom prst="rect">
            <a:avLst/>
          </a:prstGeom>
          <a:noFill/>
        </p:spPr>
        <p:txBody>
          <a:bodyPr wrap="none" rtlCol="0">
            <a:spAutoFit/>
          </a:bodyPr>
          <a:lstStyle/>
          <a:p>
            <a:r>
              <a:rPr lang="es-PE" sz="2200" dirty="0" err="1" smtClean="0"/>
              <a:t>Distribution</a:t>
            </a:r>
            <a:r>
              <a:rPr lang="es-PE" sz="2200" dirty="0" smtClean="0"/>
              <a:t> </a:t>
            </a:r>
            <a:r>
              <a:rPr lang="es-PE" sz="2200" dirty="0" err="1" smtClean="0"/>
              <a:t>spatiale</a:t>
            </a:r>
            <a:r>
              <a:rPr lang="es-PE" sz="2200" dirty="0" smtClean="0"/>
              <a:t> </a:t>
            </a:r>
            <a:r>
              <a:rPr lang="es-PE" sz="2200" dirty="0" err="1" smtClean="0"/>
              <a:t>locale</a:t>
            </a:r>
            <a:endParaRPr lang="es-PE" sz="2200" dirty="0"/>
          </a:p>
        </p:txBody>
      </p:sp>
      <p:sp>
        <p:nvSpPr>
          <p:cNvPr id="53" name="ZoneTexte 52"/>
          <p:cNvSpPr txBox="1"/>
          <p:nvPr/>
        </p:nvSpPr>
        <p:spPr>
          <a:xfrm>
            <a:off x="107504" y="6309320"/>
            <a:ext cx="3172920" cy="369332"/>
          </a:xfrm>
          <a:prstGeom prst="rect">
            <a:avLst/>
          </a:prstGeom>
          <a:noFill/>
        </p:spPr>
        <p:txBody>
          <a:bodyPr wrap="none" rtlCol="0">
            <a:spAutoFit/>
          </a:bodyPr>
          <a:lstStyle/>
          <a:p>
            <a:r>
              <a:rPr lang="es-PE" dirty="0" smtClean="0"/>
              <a:t>(T-test </a:t>
            </a:r>
            <a:r>
              <a:rPr lang="es-PE" dirty="0" err="1" smtClean="0"/>
              <a:t>comparaison</a:t>
            </a:r>
            <a:r>
              <a:rPr lang="es-PE" dirty="0" smtClean="0"/>
              <a:t> de </a:t>
            </a:r>
            <a:r>
              <a:rPr lang="es-PE" dirty="0" err="1" smtClean="0"/>
              <a:t>pente</a:t>
            </a:r>
            <a:r>
              <a:rPr lang="es-PE" dirty="0" smtClean="0"/>
              <a:t>)</a:t>
            </a:r>
            <a:endParaRPr lang="es-PE"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3503901" y="116632"/>
            <a:ext cx="2004203" cy="507831"/>
          </a:xfrm>
          <a:prstGeom prst="rect">
            <a:avLst/>
          </a:prstGeom>
          <a:noFill/>
        </p:spPr>
        <p:txBody>
          <a:bodyPr wrap="none" rtlCol="0">
            <a:spAutoFit/>
          </a:bodyPr>
          <a:lstStyle/>
          <a:p>
            <a:r>
              <a:rPr lang="es-PE" sz="2700" dirty="0" smtClean="0"/>
              <a:t>RÉSULTATS</a:t>
            </a:r>
            <a:endParaRPr lang="es-PE" sz="2700" dirty="0"/>
          </a:p>
        </p:txBody>
      </p:sp>
      <p:pic>
        <p:nvPicPr>
          <p:cNvPr id="1026" name="Picture 2"/>
          <p:cNvPicPr>
            <a:picLocks noChangeAspect="1" noChangeArrowheads="1"/>
          </p:cNvPicPr>
          <p:nvPr/>
        </p:nvPicPr>
        <p:blipFill>
          <a:blip r:embed="rId2" cstate="print"/>
          <a:srcRect/>
          <a:stretch>
            <a:fillRect/>
          </a:stretch>
        </p:blipFill>
        <p:spPr bwMode="auto">
          <a:xfrm>
            <a:off x="2195736" y="1245989"/>
            <a:ext cx="4602163" cy="2759075"/>
          </a:xfrm>
          <a:prstGeom prst="rect">
            <a:avLst/>
          </a:prstGeom>
          <a:noFill/>
          <a:ln w="9525">
            <a:noFill/>
            <a:miter lim="800000"/>
            <a:headEnd/>
            <a:tailEnd/>
          </a:ln>
          <a:effectLst/>
        </p:spPr>
      </p:pic>
      <p:sp>
        <p:nvSpPr>
          <p:cNvPr id="9" name="ZoneTexte 8"/>
          <p:cNvSpPr txBox="1"/>
          <p:nvPr/>
        </p:nvSpPr>
        <p:spPr>
          <a:xfrm>
            <a:off x="2000232" y="4071942"/>
            <a:ext cx="5071068" cy="338554"/>
          </a:xfrm>
          <a:prstGeom prst="rect">
            <a:avLst/>
          </a:prstGeom>
          <a:noFill/>
        </p:spPr>
        <p:txBody>
          <a:bodyPr wrap="none" rtlCol="0">
            <a:spAutoFit/>
          </a:bodyPr>
          <a:lstStyle/>
          <a:p>
            <a:r>
              <a:rPr lang="es-PE" sz="1600" dirty="0" smtClean="0"/>
              <a:t>Nombre de </a:t>
            </a:r>
            <a:r>
              <a:rPr lang="es-PE" sz="1600" dirty="0" err="1" smtClean="0"/>
              <a:t>particules</a:t>
            </a:r>
            <a:r>
              <a:rPr lang="es-PE" sz="1600" dirty="0" smtClean="0"/>
              <a:t> de </a:t>
            </a:r>
            <a:r>
              <a:rPr lang="es-PE" sz="1600" dirty="0" err="1" smtClean="0"/>
              <a:t>charbon</a:t>
            </a:r>
            <a:r>
              <a:rPr lang="es-PE" sz="1600" dirty="0" smtClean="0"/>
              <a:t> </a:t>
            </a:r>
            <a:r>
              <a:rPr lang="es-PE" sz="1600" dirty="0" err="1" smtClean="0"/>
              <a:t>dans</a:t>
            </a:r>
            <a:r>
              <a:rPr lang="es-PE" sz="1600" dirty="0" smtClean="0"/>
              <a:t> les </a:t>
            </a:r>
            <a:r>
              <a:rPr lang="es-PE" sz="1600" dirty="0" err="1" smtClean="0"/>
              <a:t>sites</a:t>
            </a:r>
            <a:r>
              <a:rPr lang="es-PE" sz="1600" dirty="0" smtClean="0"/>
              <a:t> </a:t>
            </a:r>
            <a:r>
              <a:rPr lang="es-PE" sz="1600" dirty="0" err="1" smtClean="0"/>
              <a:t>d’etudes</a:t>
            </a:r>
            <a:endParaRPr lang="es-PE" sz="1600" dirty="0"/>
          </a:p>
        </p:txBody>
      </p:sp>
      <p:sp>
        <p:nvSpPr>
          <p:cNvPr id="10" name="ZoneTexte 9"/>
          <p:cNvSpPr txBox="1"/>
          <p:nvPr/>
        </p:nvSpPr>
        <p:spPr>
          <a:xfrm>
            <a:off x="395536" y="5301208"/>
            <a:ext cx="8598188" cy="430887"/>
          </a:xfrm>
          <a:prstGeom prst="rect">
            <a:avLst/>
          </a:prstGeom>
          <a:noFill/>
        </p:spPr>
        <p:txBody>
          <a:bodyPr wrap="none" rtlCol="0">
            <a:spAutoFit/>
          </a:bodyPr>
          <a:lstStyle/>
          <a:p>
            <a:r>
              <a:rPr lang="fr-FR" sz="2200" dirty="0" smtClean="0"/>
              <a:t>Du charbon de bois a été retrouvé dans </a:t>
            </a:r>
            <a:r>
              <a:rPr lang="fr-FR" sz="2200" b="1" u="sng" dirty="0" smtClean="0"/>
              <a:t>tous les sites</a:t>
            </a:r>
            <a:r>
              <a:rPr lang="fr-FR" sz="2200" dirty="0" smtClean="0"/>
              <a:t> échantillonnés. </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2483768" y="402849"/>
            <a:ext cx="4287476" cy="2594103"/>
          </a:xfrm>
          <a:prstGeom prst="rect">
            <a:avLst/>
          </a:prstGeom>
          <a:noFill/>
          <a:ln w="9525">
            <a:noFill/>
            <a:miter lim="800000"/>
            <a:headEnd/>
            <a:tailEnd/>
          </a:ln>
          <a:effectLst/>
        </p:spPr>
      </p:pic>
      <p:pic>
        <p:nvPicPr>
          <p:cNvPr id="1027" name="Picture 3"/>
          <p:cNvPicPr>
            <a:picLocks noChangeAspect="1" noChangeArrowheads="1"/>
          </p:cNvPicPr>
          <p:nvPr/>
        </p:nvPicPr>
        <p:blipFill>
          <a:blip r:embed="rId3" cstate="print"/>
          <a:srcRect/>
          <a:stretch>
            <a:fillRect/>
          </a:stretch>
        </p:blipFill>
        <p:spPr bwMode="auto">
          <a:xfrm>
            <a:off x="177640" y="3297274"/>
            <a:ext cx="4322352" cy="2579998"/>
          </a:xfrm>
          <a:prstGeom prst="rect">
            <a:avLst/>
          </a:prstGeom>
          <a:noFill/>
          <a:ln w="9525">
            <a:noFill/>
            <a:miter lim="800000"/>
            <a:headEnd/>
            <a:tailEnd/>
          </a:ln>
          <a:effectLst/>
        </p:spPr>
      </p:pic>
      <p:pic>
        <p:nvPicPr>
          <p:cNvPr id="1028" name="Picture 4"/>
          <p:cNvPicPr>
            <a:picLocks noChangeAspect="1" noChangeArrowheads="1"/>
          </p:cNvPicPr>
          <p:nvPr/>
        </p:nvPicPr>
        <p:blipFill>
          <a:blip r:embed="rId4" cstate="print"/>
          <a:srcRect/>
          <a:stretch>
            <a:fillRect/>
          </a:stretch>
        </p:blipFill>
        <p:spPr bwMode="auto">
          <a:xfrm>
            <a:off x="4716016" y="3284984"/>
            <a:ext cx="4280575" cy="2592288"/>
          </a:xfrm>
          <a:prstGeom prst="rect">
            <a:avLst/>
          </a:prstGeom>
          <a:noFill/>
          <a:ln w="9525">
            <a:noFill/>
            <a:miter lim="800000"/>
            <a:headEnd/>
            <a:tailEnd/>
          </a:ln>
          <a:effectLst/>
        </p:spPr>
      </p:pic>
      <p:sp>
        <p:nvSpPr>
          <p:cNvPr id="6" name="ZoneTexte 5"/>
          <p:cNvSpPr txBox="1"/>
          <p:nvPr/>
        </p:nvSpPr>
        <p:spPr>
          <a:xfrm>
            <a:off x="179512" y="5940569"/>
            <a:ext cx="8713220" cy="584775"/>
          </a:xfrm>
          <a:prstGeom prst="rect">
            <a:avLst/>
          </a:prstGeom>
          <a:noFill/>
        </p:spPr>
        <p:txBody>
          <a:bodyPr wrap="square" rtlCol="0">
            <a:spAutoFit/>
          </a:bodyPr>
          <a:lstStyle/>
          <a:p>
            <a:pPr algn="ctr"/>
            <a:r>
              <a:rPr lang="fr-FR" sz="1600" dirty="0" smtClean="0"/>
              <a:t>Exemples de la relation </a:t>
            </a:r>
            <a:r>
              <a:rPr lang="fr-FR" sz="1600" dirty="0" err="1" smtClean="0"/>
              <a:t>anthracomasse</a:t>
            </a:r>
            <a:r>
              <a:rPr lang="fr-FR" sz="1600" dirty="0" smtClean="0"/>
              <a:t>/</a:t>
            </a:r>
            <a:r>
              <a:rPr lang="fr-FR" sz="1600" dirty="0" err="1" smtClean="0"/>
              <a:t>nchar</a:t>
            </a:r>
            <a:r>
              <a:rPr lang="fr-FR" sz="1600" dirty="0" smtClean="0"/>
              <a:t> (a) total, (b) du paysage de Landes, et (c) du paysage de l’Entre-deux-Mer</a:t>
            </a:r>
            <a:endParaRPr lang="es-PE" sz="1600" dirty="0"/>
          </a:p>
        </p:txBody>
      </p:sp>
      <p:sp>
        <p:nvSpPr>
          <p:cNvPr id="8" name="ZoneTexte 7"/>
          <p:cNvSpPr txBox="1"/>
          <p:nvPr/>
        </p:nvSpPr>
        <p:spPr>
          <a:xfrm>
            <a:off x="107504" y="332656"/>
            <a:ext cx="2267745" cy="2800767"/>
          </a:xfrm>
          <a:prstGeom prst="rect">
            <a:avLst/>
          </a:prstGeom>
          <a:noFill/>
        </p:spPr>
        <p:txBody>
          <a:bodyPr wrap="square" rtlCol="0">
            <a:spAutoFit/>
          </a:bodyPr>
          <a:lstStyle/>
          <a:p>
            <a:pPr algn="just"/>
            <a:r>
              <a:rPr lang="fr-FR" sz="2200" b="1" dirty="0" smtClean="0">
                <a:effectLst>
                  <a:outerShdw blurRad="38100" dist="38100" dir="2700000" algn="tl">
                    <a:srgbClr val="000000">
                      <a:alpha val="43137"/>
                    </a:srgbClr>
                  </a:outerShdw>
                </a:effectLst>
              </a:rPr>
              <a:t>Dans un étude à la forêt boréale au nord – Amérique les pentes de régression sont autour de 0.0042</a:t>
            </a:r>
            <a:endParaRPr lang="es-PE" sz="2200" b="1"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au 6"/>
          <p:cNvGraphicFramePr>
            <a:graphicFrameLocks noGrp="1"/>
          </p:cNvGraphicFramePr>
          <p:nvPr/>
        </p:nvGraphicFramePr>
        <p:xfrm>
          <a:off x="107504" y="548680"/>
          <a:ext cx="8964486" cy="3566160"/>
        </p:xfrm>
        <a:graphic>
          <a:graphicData uri="http://schemas.openxmlformats.org/drawingml/2006/table">
            <a:tbl>
              <a:tblPr/>
              <a:tblGrid>
                <a:gridCol w="1920124"/>
                <a:gridCol w="500720"/>
                <a:gridCol w="952958"/>
                <a:gridCol w="829241"/>
                <a:gridCol w="2390752"/>
                <a:gridCol w="476478"/>
                <a:gridCol w="952958"/>
                <a:gridCol w="941255"/>
              </a:tblGrid>
              <a:tr h="204908">
                <a:tc>
                  <a:txBody>
                    <a:bodyPr/>
                    <a:lstStyle/>
                    <a:p>
                      <a:pPr algn="just">
                        <a:lnSpc>
                          <a:spcPct val="150000"/>
                        </a:lnSpc>
                        <a:spcAft>
                          <a:spcPts val="0"/>
                        </a:spcAft>
                      </a:pPr>
                      <a:r>
                        <a:rPr lang="fr-FR" sz="1300" b="1" dirty="0">
                          <a:latin typeface="Times New Roman"/>
                          <a:ea typeface="Calibri"/>
                          <a:cs typeface="Times New Roman"/>
                        </a:rPr>
                        <a:t>Sites ou Groupes</a:t>
                      </a:r>
                      <a:endParaRPr lang="es-PE" sz="1300" dirty="0">
                        <a:latin typeface="Calibri"/>
                        <a:ea typeface="Calibri"/>
                        <a:cs typeface="Times New Roman"/>
                      </a:endParaRPr>
                    </a:p>
                  </a:txBody>
                  <a:tcPr marL="61472" marR="614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fr-FR" sz="1300" b="1">
                          <a:latin typeface="Times New Roman"/>
                          <a:ea typeface="Calibri"/>
                          <a:cs typeface="Times New Roman"/>
                        </a:rPr>
                        <a:t>n</a:t>
                      </a:r>
                      <a:endParaRPr lang="es-PE" sz="1300">
                        <a:latin typeface="Calibri"/>
                        <a:ea typeface="Calibri"/>
                        <a:cs typeface="Times New Roman"/>
                      </a:endParaRPr>
                    </a:p>
                  </a:txBody>
                  <a:tcPr marL="61472" marR="614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fr-FR" sz="1300" b="1">
                          <a:latin typeface="Times New Roman"/>
                          <a:ea typeface="Calibri"/>
                          <a:cs typeface="Times New Roman"/>
                        </a:rPr>
                        <a:t>Pente </a:t>
                      </a:r>
                      <a:endParaRPr lang="es-PE" sz="1300">
                        <a:latin typeface="Calibri"/>
                        <a:ea typeface="Calibri"/>
                        <a:cs typeface="Times New Roman"/>
                      </a:endParaRPr>
                    </a:p>
                  </a:txBody>
                  <a:tcPr marL="61472" marR="614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fr-FR" sz="1300" b="1">
                          <a:latin typeface="Times New Roman"/>
                          <a:ea typeface="Calibri"/>
                          <a:cs typeface="Times New Roman"/>
                        </a:rPr>
                        <a:t>R2</a:t>
                      </a:r>
                      <a:endParaRPr lang="es-PE" sz="1300">
                        <a:latin typeface="Calibri"/>
                        <a:ea typeface="Calibri"/>
                        <a:cs typeface="Times New Roman"/>
                      </a:endParaRPr>
                    </a:p>
                  </a:txBody>
                  <a:tcPr marL="61472" marR="614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fr-FR" sz="1300" b="1">
                          <a:latin typeface="Times New Roman"/>
                          <a:ea typeface="Calibri"/>
                          <a:cs typeface="Times New Roman"/>
                        </a:rPr>
                        <a:t>Sites ou Groupes</a:t>
                      </a:r>
                      <a:endParaRPr lang="es-PE" sz="1300">
                        <a:latin typeface="Calibri"/>
                        <a:ea typeface="Calibri"/>
                        <a:cs typeface="Times New Roman"/>
                      </a:endParaRPr>
                    </a:p>
                  </a:txBody>
                  <a:tcPr marL="61472" marR="614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fr-FR" sz="1300" b="1">
                          <a:latin typeface="Times New Roman"/>
                          <a:ea typeface="Calibri"/>
                          <a:cs typeface="Times New Roman"/>
                        </a:rPr>
                        <a:t>n</a:t>
                      </a:r>
                      <a:endParaRPr lang="es-PE" sz="1300">
                        <a:latin typeface="Calibri"/>
                        <a:ea typeface="Calibri"/>
                        <a:cs typeface="Times New Roman"/>
                      </a:endParaRPr>
                    </a:p>
                  </a:txBody>
                  <a:tcPr marL="61472" marR="614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fr-FR" sz="1300" b="1">
                          <a:latin typeface="Times New Roman"/>
                          <a:ea typeface="Calibri"/>
                          <a:cs typeface="Times New Roman"/>
                        </a:rPr>
                        <a:t>Pente </a:t>
                      </a:r>
                      <a:endParaRPr lang="es-PE" sz="1300">
                        <a:latin typeface="Calibri"/>
                        <a:ea typeface="Calibri"/>
                        <a:cs typeface="Times New Roman"/>
                      </a:endParaRPr>
                    </a:p>
                  </a:txBody>
                  <a:tcPr marL="61472" marR="614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fr-FR" sz="1300" b="1" dirty="0">
                          <a:latin typeface="Times New Roman"/>
                          <a:ea typeface="Calibri"/>
                          <a:cs typeface="Times New Roman"/>
                        </a:rPr>
                        <a:t>R2</a:t>
                      </a:r>
                      <a:endParaRPr lang="es-PE" sz="1300" dirty="0">
                        <a:latin typeface="Calibri"/>
                        <a:ea typeface="Calibri"/>
                        <a:cs typeface="Times New Roman"/>
                      </a:endParaRPr>
                    </a:p>
                  </a:txBody>
                  <a:tcPr marL="61472" marR="614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4908">
                <a:tc>
                  <a:txBody>
                    <a:bodyPr/>
                    <a:lstStyle/>
                    <a:p>
                      <a:pPr algn="just">
                        <a:lnSpc>
                          <a:spcPct val="150000"/>
                        </a:lnSpc>
                        <a:spcAft>
                          <a:spcPts val="0"/>
                        </a:spcAft>
                      </a:pPr>
                      <a:r>
                        <a:rPr lang="fr-FR" sz="1300" dirty="0">
                          <a:latin typeface="Times New Roman"/>
                          <a:ea typeface="Calibri"/>
                          <a:cs typeface="Times New Roman"/>
                        </a:rPr>
                        <a:t>Landes (LAN)</a:t>
                      </a:r>
                      <a:endParaRPr lang="es-PE" sz="1300" dirty="0">
                        <a:latin typeface="Calibri"/>
                        <a:ea typeface="Calibri"/>
                        <a:cs typeface="Times New Roman"/>
                      </a:endParaRPr>
                    </a:p>
                  </a:txBody>
                  <a:tcPr marL="61472" marR="614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fr-FR" sz="1300">
                          <a:latin typeface="Times New Roman"/>
                          <a:ea typeface="Calibri"/>
                          <a:cs typeface="Times New Roman"/>
                        </a:rPr>
                        <a:t>199</a:t>
                      </a:r>
                      <a:endParaRPr lang="es-PE" sz="1300">
                        <a:latin typeface="Calibri"/>
                        <a:ea typeface="Calibri"/>
                        <a:cs typeface="Times New Roman"/>
                      </a:endParaRPr>
                    </a:p>
                  </a:txBody>
                  <a:tcPr marL="61472" marR="614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fr-FR" sz="1300" dirty="0" smtClean="0">
                          <a:latin typeface="Times New Roman"/>
                          <a:ea typeface="Calibri"/>
                          <a:cs typeface="Times New Roman"/>
                        </a:rPr>
                        <a:t>0.010</a:t>
                      </a:r>
                      <a:endParaRPr lang="es-PE" sz="1300" dirty="0">
                        <a:latin typeface="Calibri"/>
                        <a:ea typeface="Calibri"/>
                        <a:cs typeface="Times New Roman"/>
                      </a:endParaRPr>
                    </a:p>
                  </a:txBody>
                  <a:tcPr marL="61472" marR="614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fr-FR" sz="1300" dirty="0" smtClean="0">
                          <a:latin typeface="Times New Roman"/>
                          <a:ea typeface="Calibri"/>
                          <a:cs typeface="Times New Roman"/>
                        </a:rPr>
                        <a:t>0.713</a:t>
                      </a:r>
                      <a:endParaRPr lang="es-PE" sz="1300" dirty="0">
                        <a:latin typeface="Calibri"/>
                        <a:ea typeface="Calibri"/>
                        <a:cs typeface="Times New Roman"/>
                      </a:endParaRPr>
                    </a:p>
                  </a:txBody>
                  <a:tcPr marL="61472" marR="614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fr-FR" sz="1300" dirty="0" err="1">
                          <a:latin typeface="Times New Roman"/>
                          <a:ea typeface="Calibri"/>
                          <a:cs typeface="Times New Roman"/>
                        </a:rPr>
                        <a:t>Madirac</a:t>
                      </a:r>
                      <a:r>
                        <a:rPr lang="fr-FR" sz="1300" dirty="0">
                          <a:latin typeface="Times New Roman"/>
                          <a:ea typeface="Calibri"/>
                          <a:cs typeface="Times New Roman"/>
                        </a:rPr>
                        <a:t> (MAD)</a:t>
                      </a:r>
                      <a:endParaRPr lang="es-PE" sz="1300" dirty="0">
                        <a:latin typeface="Calibri"/>
                        <a:ea typeface="Calibri"/>
                        <a:cs typeface="Times New Roman"/>
                      </a:endParaRPr>
                    </a:p>
                  </a:txBody>
                  <a:tcPr marL="61472" marR="614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fr-FR" sz="1300">
                          <a:latin typeface="Times New Roman"/>
                          <a:ea typeface="Calibri"/>
                          <a:cs typeface="Times New Roman"/>
                        </a:rPr>
                        <a:t>22</a:t>
                      </a:r>
                      <a:endParaRPr lang="es-PE" sz="1300">
                        <a:latin typeface="Calibri"/>
                        <a:ea typeface="Calibri"/>
                        <a:cs typeface="Times New Roman"/>
                      </a:endParaRPr>
                    </a:p>
                  </a:txBody>
                  <a:tcPr marL="61472" marR="614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fr-FR" sz="1300" dirty="0" smtClean="0">
                          <a:latin typeface="Times New Roman"/>
                          <a:ea typeface="Calibri"/>
                          <a:cs typeface="Times New Roman"/>
                        </a:rPr>
                        <a:t>0.011</a:t>
                      </a:r>
                      <a:endParaRPr lang="es-PE" sz="1300" dirty="0">
                        <a:latin typeface="Calibri"/>
                        <a:ea typeface="Calibri"/>
                        <a:cs typeface="Times New Roman"/>
                      </a:endParaRPr>
                    </a:p>
                  </a:txBody>
                  <a:tcPr marL="61472" marR="614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fr-FR" sz="1300" dirty="0" smtClean="0">
                          <a:latin typeface="Times New Roman"/>
                          <a:ea typeface="Calibri"/>
                          <a:cs typeface="Times New Roman"/>
                        </a:rPr>
                        <a:t>0.610</a:t>
                      </a:r>
                      <a:endParaRPr lang="es-PE" sz="1300" dirty="0">
                        <a:latin typeface="Calibri"/>
                        <a:ea typeface="Calibri"/>
                        <a:cs typeface="Times New Roman"/>
                      </a:endParaRPr>
                    </a:p>
                  </a:txBody>
                  <a:tcPr marL="61472" marR="614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4908">
                <a:tc>
                  <a:txBody>
                    <a:bodyPr/>
                    <a:lstStyle/>
                    <a:p>
                      <a:pPr algn="just">
                        <a:lnSpc>
                          <a:spcPct val="150000"/>
                        </a:lnSpc>
                        <a:spcAft>
                          <a:spcPts val="0"/>
                        </a:spcAft>
                      </a:pPr>
                      <a:r>
                        <a:rPr lang="fr-FR" sz="1300" dirty="0">
                          <a:latin typeface="Times New Roman"/>
                          <a:ea typeface="Calibri"/>
                          <a:cs typeface="Times New Roman"/>
                        </a:rPr>
                        <a:t>Entre-deux-Mer (E2M)</a:t>
                      </a:r>
                      <a:endParaRPr lang="es-PE" sz="1300" dirty="0">
                        <a:latin typeface="Calibri"/>
                        <a:ea typeface="Calibri"/>
                        <a:cs typeface="Times New Roman"/>
                      </a:endParaRPr>
                    </a:p>
                  </a:txBody>
                  <a:tcPr marL="61472" marR="614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fr-FR" sz="1300">
                          <a:latin typeface="Times New Roman"/>
                          <a:ea typeface="Calibri"/>
                          <a:cs typeface="Times New Roman"/>
                        </a:rPr>
                        <a:t>47 </a:t>
                      </a:r>
                      <a:endParaRPr lang="es-PE" sz="1300">
                        <a:latin typeface="Calibri"/>
                        <a:ea typeface="Calibri"/>
                        <a:cs typeface="Times New Roman"/>
                      </a:endParaRPr>
                    </a:p>
                  </a:txBody>
                  <a:tcPr marL="61472" marR="614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fr-FR" sz="1300" dirty="0" smtClean="0">
                          <a:latin typeface="Times New Roman"/>
                          <a:ea typeface="Calibri"/>
                          <a:cs typeface="Times New Roman"/>
                        </a:rPr>
                        <a:t>0.018</a:t>
                      </a:r>
                      <a:endParaRPr lang="es-PE" sz="1300" dirty="0">
                        <a:latin typeface="Calibri"/>
                        <a:ea typeface="Calibri"/>
                        <a:cs typeface="Times New Roman"/>
                      </a:endParaRPr>
                    </a:p>
                  </a:txBody>
                  <a:tcPr marL="61472" marR="614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fr-FR" sz="1300" dirty="0" smtClean="0">
                          <a:latin typeface="Times New Roman"/>
                          <a:ea typeface="Calibri"/>
                          <a:cs typeface="Times New Roman"/>
                        </a:rPr>
                        <a:t>0.825</a:t>
                      </a:r>
                      <a:endParaRPr lang="es-PE" sz="1300" dirty="0">
                        <a:latin typeface="Calibri"/>
                        <a:ea typeface="Calibri"/>
                        <a:cs typeface="Times New Roman"/>
                      </a:endParaRPr>
                    </a:p>
                  </a:txBody>
                  <a:tcPr marL="61472" marR="614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fr-FR" sz="1300" dirty="0">
                          <a:latin typeface="Times New Roman"/>
                          <a:ea typeface="Calibri"/>
                          <a:cs typeface="Times New Roman"/>
                        </a:rPr>
                        <a:t>Assemblage </a:t>
                      </a:r>
                      <a:r>
                        <a:rPr lang="fr-FR" sz="1300" b="1" dirty="0">
                          <a:latin typeface="Times New Roman"/>
                          <a:ea typeface="Calibri"/>
                          <a:cs typeface="Times New Roman"/>
                        </a:rPr>
                        <a:t>Pente</a:t>
                      </a:r>
                      <a:endParaRPr lang="es-PE" sz="1300" dirty="0">
                        <a:latin typeface="Calibri"/>
                        <a:ea typeface="Calibri"/>
                        <a:cs typeface="Times New Roman"/>
                      </a:endParaRPr>
                    </a:p>
                  </a:txBody>
                  <a:tcPr marL="61472" marR="614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fr-FR" sz="1300" dirty="0">
                          <a:latin typeface="Times New Roman"/>
                          <a:ea typeface="Calibri"/>
                          <a:cs typeface="Times New Roman"/>
                        </a:rPr>
                        <a:t>172</a:t>
                      </a:r>
                      <a:endParaRPr lang="es-PE" sz="1300" dirty="0">
                        <a:latin typeface="Calibri"/>
                        <a:ea typeface="Calibri"/>
                        <a:cs typeface="Times New Roman"/>
                      </a:endParaRPr>
                    </a:p>
                  </a:txBody>
                  <a:tcPr marL="61472" marR="614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fr-FR" sz="1300" dirty="0" smtClean="0">
                          <a:latin typeface="Times New Roman"/>
                          <a:ea typeface="Calibri"/>
                          <a:cs typeface="Times New Roman"/>
                        </a:rPr>
                        <a:t>0.016</a:t>
                      </a:r>
                      <a:endParaRPr lang="es-PE" sz="1300" dirty="0">
                        <a:latin typeface="Calibri"/>
                        <a:ea typeface="Calibri"/>
                        <a:cs typeface="Times New Roman"/>
                      </a:endParaRPr>
                    </a:p>
                  </a:txBody>
                  <a:tcPr marL="61472" marR="614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fr-FR" sz="1300" dirty="0" smtClean="0">
                          <a:latin typeface="Times New Roman"/>
                          <a:ea typeface="Calibri"/>
                          <a:cs typeface="Times New Roman"/>
                        </a:rPr>
                        <a:t>0.786</a:t>
                      </a:r>
                      <a:endParaRPr lang="es-PE" sz="1300" dirty="0">
                        <a:latin typeface="Calibri"/>
                        <a:ea typeface="Calibri"/>
                        <a:cs typeface="Times New Roman"/>
                      </a:endParaRPr>
                    </a:p>
                  </a:txBody>
                  <a:tcPr marL="61472" marR="614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4908">
                <a:tc>
                  <a:txBody>
                    <a:bodyPr/>
                    <a:lstStyle/>
                    <a:p>
                      <a:pPr algn="just">
                        <a:lnSpc>
                          <a:spcPct val="150000"/>
                        </a:lnSpc>
                        <a:spcAft>
                          <a:spcPts val="0"/>
                        </a:spcAft>
                      </a:pPr>
                      <a:r>
                        <a:rPr lang="fr-FR" sz="1300" dirty="0" err="1">
                          <a:latin typeface="Times New Roman"/>
                          <a:ea typeface="Calibri"/>
                          <a:cs typeface="Times New Roman"/>
                        </a:rPr>
                        <a:t>Escource</a:t>
                      </a:r>
                      <a:r>
                        <a:rPr lang="fr-FR" sz="1300" dirty="0">
                          <a:latin typeface="Times New Roman"/>
                          <a:ea typeface="Calibri"/>
                          <a:cs typeface="Times New Roman"/>
                        </a:rPr>
                        <a:t> (ESC)</a:t>
                      </a:r>
                      <a:endParaRPr lang="es-PE" sz="1300" dirty="0">
                        <a:latin typeface="Calibri"/>
                        <a:ea typeface="Calibri"/>
                        <a:cs typeface="Times New Roman"/>
                      </a:endParaRPr>
                    </a:p>
                  </a:txBody>
                  <a:tcPr marL="61472" marR="614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fr-FR" sz="1300">
                          <a:latin typeface="Times New Roman"/>
                          <a:ea typeface="Calibri"/>
                          <a:cs typeface="Times New Roman"/>
                        </a:rPr>
                        <a:t>25</a:t>
                      </a:r>
                      <a:endParaRPr lang="es-PE" sz="1300">
                        <a:latin typeface="Calibri"/>
                        <a:ea typeface="Calibri"/>
                        <a:cs typeface="Times New Roman"/>
                      </a:endParaRPr>
                    </a:p>
                  </a:txBody>
                  <a:tcPr marL="61472" marR="614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fr-FR" sz="1300" dirty="0" smtClean="0">
                          <a:latin typeface="Times New Roman"/>
                          <a:ea typeface="Calibri"/>
                          <a:cs typeface="Times New Roman"/>
                        </a:rPr>
                        <a:t>0.005</a:t>
                      </a:r>
                      <a:endParaRPr lang="es-PE" sz="1300" dirty="0">
                        <a:latin typeface="Calibri"/>
                        <a:ea typeface="Calibri"/>
                        <a:cs typeface="Times New Roman"/>
                      </a:endParaRPr>
                    </a:p>
                  </a:txBody>
                  <a:tcPr marL="61472" marR="614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fr-FR" sz="1300" dirty="0" smtClean="0">
                          <a:latin typeface="Times New Roman"/>
                          <a:ea typeface="Calibri"/>
                          <a:cs typeface="Times New Roman"/>
                        </a:rPr>
                        <a:t>0.813</a:t>
                      </a:r>
                      <a:endParaRPr lang="es-PE" sz="1300" dirty="0">
                        <a:latin typeface="Calibri"/>
                        <a:ea typeface="Calibri"/>
                        <a:cs typeface="Times New Roman"/>
                      </a:endParaRPr>
                    </a:p>
                  </a:txBody>
                  <a:tcPr marL="61472" marR="614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fr-FR" sz="1300" dirty="0">
                          <a:latin typeface="Times New Roman"/>
                          <a:ea typeface="Calibri"/>
                          <a:cs typeface="Times New Roman"/>
                        </a:rPr>
                        <a:t>Assemblage </a:t>
                      </a:r>
                      <a:r>
                        <a:rPr lang="fr-FR" sz="1300" b="1" dirty="0">
                          <a:latin typeface="Times New Roman"/>
                          <a:ea typeface="Calibri"/>
                          <a:cs typeface="Times New Roman"/>
                        </a:rPr>
                        <a:t>Plat</a:t>
                      </a:r>
                      <a:endParaRPr lang="es-PE" sz="1300" dirty="0">
                        <a:latin typeface="Calibri"/>
                        <a:ea typeface="Calibri"/>
                        <a:cs typeface="Times New Roman"/>
                      </a:endParaRPr>
                    </a:p>
                  </a:txBody>
                  <a:tcPr marL="61472" marR="614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fr-FR" sz="1300">
                          <a:latin typeface="Times New Roman"/>
                          <a:ea typeface="Calibri"/>
                          <a:cs typeface="Times New Roman"/>
                        </a:rPr>
                        <a:t>74</a:t>
                      </a:r>
                      <a:endParaRPr lang="es-PE" sz="1300">
                        <a:latin typeface="Calibri"/>
                        <a:ea typeface="Calibri"/>
                        <a:cs typeface="Times New Roman"/>
                      </a:endParaRPr>
                    </a:p>
                  </a:txBody>
                  <a:tcPr marL="61472" marR="614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fr-FR" sz="1300" dirty="0" smtClean="0">
                          <a:latin typeface="Times New Roman"/>
                          <a:ea typeface="Calibri"/>
                          <a:cs typeface="Times New Roman"/>
                        </a:rPr>
                        <a:t>0.012</a:t>
                      </a:r>
                      <a:endParaRPr lang="es-PE" sz="1300" dirty="0">
                        <a:latin typeface="Calibri"/>
                        <a:ea typeface="Calibri"/>
                        <a:cs typeface="Times New Roman"/>
                      </a:endParaRPr>
                    </a:p>
                  </a:txBody>
                  <a:tcPr marL="61472" marR="614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fr-FR" sz="1300" dirty="0" smtClean="0">
                          <a:latin typeface="Times New Roman"/>
                          <a:ea typeface="Calibri"/>
                          <a:cs typeface="Times New Roman"/>
                        </a:rPr>
                        <a:t>0.790</a:t>
                      </a:r>
                      <a:endParaRPr lang="es-PE" sz="1300" dirty="0">
                        <a:latin typeface="Calibri"/>
                        <a:ea typeface="Calibri"/>
                        <a:cs typeface="Times New Roman"/>
                      </a:endParaRPr>
                    </a:p>
                  </a:txBody>
                  <a:tcPr marL="61472" marR="614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4908">
                <a:tc>
                  <a:txBody>
                    <a:bodyPr/>
                    <a:lstStyle/>
                    <a:p>
                      <a:pPr algn="just">
                        <a:lnSpc>
                          <a:spcPct val="150000"/>
                        </a:lnSpc>
                        <a:spcAft>
                          <a:spcPts val="0"/>
                        </a:spcAft>
                      </a:pPr>
                      <a:r>
                        <a:rPr lang="fr-FR" sz="1300" dirty="0">
                          <a:latin typeface="Times New Roman"/>
                          <a:ea typeface="Calibri"/>
                          <a:cs typeface="Times New Roman"/>
                        </a:rPr>
                        <a:t>Landes </a:t>
                      </a:r>
                      <a:r>
                        <a:rPr lang="fr-FR" sz="1300" dirty="0" err="1">
                          <a:latin typeface="Times New Roman"/>
                          <a:ea typeface="Calibri"/>
                          <a:cs typeface="Times New Roman"/>
                        </a:rPr>
                        <a:t>Escource</a:t>
                      </a:r>
                      <a:r>
                        <a:rPr lang="fr-FR" sz="1300" dirty="0">
                          <a:latin typeface="Times New Roman"/>
                          <a:ea typeface="Calibri"/>
                          <a:cs typeface="Times New Roman"/>
                        </a:rPr>
                        <a:t> (LESC)</a:t>
                      </a:r>
                      <a:endParaRPr lang="es-PE" sz="1300" dirty="0">
                        <a:latin typeface="Calibri"/>
                        <a:ea typeface="Calibri"/>
                        <a:cs typeface="Times New Roman"/>
                      </a:endParaRPr>
                    </a:p>
                  </a:txBody>
                  <a:tcPr marL="61472" marR="614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fr-FR" sz="1300">
                          <a:latin typeface="Times New Roman"/>
                          <a:ea typeface="Calibri"/>
                          <a:cs typeface="Times New Roman"/>
                        </a:rPr>
                        <a:t>25</a:t>
                      </a:r>
                      <a:endParaRPr lang="es-PE" sz="1300">
                        <a:latin typeface="Calibri"/>
                        <a:ea typeface="Calibri"/>
                        <a:cs typeface="Times New Roman"/>
                      </a:endParaRPr>
                    </a:p>
                  </a:txBody>
                  <a:tcPr marL="61472" marR="614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fr-FR" sz="1300" dirty="0" smtClean="0">
                          <a:latin typeface="Times New Roman"/>
                          <a:ea typeface="Calibri"/>
                          <a:cs typeface="Times New Roman"/>
                        </a:rPr>
                        <a:t>0.007</a:t>
                      </a:r>
                      <a:endParaRPr lang="es-PE" sz="1300" dirty="0">
                        <a:latin typeface="Calibri"/>
                        <a:ea typeface="Calibri"/>
                        <a:cs typeface="Times New Roman"/>
                      </a:endParaRPr>
                    </a:p>
                  </a:txBody>
                  <a:tcPr marL="61472" marR="614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fr-FR" sz="1300" dirty="0" smtClean="0">
                          <a:latin typeface="Times New Roman"/>
                          <a:ea typeface="Calibri"/>
                          <a:cs typeface="Times New Roman"/>
                        </a:rPr>
                        <a:t>0.219</a:t>
                      </a:r>
                      <a:endParaRPr lang="es-PE" sz="1300" dirty="0">
                        <a:latin typeface="Calibri"/>
                        <a:ea typeface="Calibri"/>
                        <a:cs typeface="Times New Roman"/>
                      </a:endParaRPr>
                    </a:p>
                  </a:txBody>
                  <a:tcPr marL="61472" marR="614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fr-FR" sz="1300" dirty="0">
                          <a:latin typeface="Times New Roman"/>
                          <a:ea typeface="Calibri"/>
                          <a:cs typeface="Times New Roman"/>
                        </a:rPr>
                        <a:t>Assemblage </a:t>
                      </a:r>
                      <a:r>
                        <a:rPr lang="fr-FR" sz="1300" b="1" dirty="0">
                          <a:latin typeface="Times New Roman"/>
                          <a:ea typeface="Calibri"/>
                          <a:cs typeface="Times New Roman"/>
                        </a:rPr>
                        <a:t>0-15%</a:t>
                      </a:r>
                      <a:r>
                        <a:rPr lang="fr-FR" sz="1300" dirty="0">
                          <a:latin typeface="Times New Roman"/>
                          <a:ea typeface="Calibri"/>
                          <a:cs typeface="Times New Roman"/>
                        </a:rPr>
                        <a:t> minéralisé</a:t>
                      </a:r>
                      <a:endParaRPr lang="es-PE" sz="1300" dirty="0">
                        <a:latin typeface="Calibri"/>
                        <a:ea typeface="Calibri"/>
                        <a:cs typeface="Times New Roman"/>
                      </a:endParaRPr>
                    </a:p>
                  </a:txBody>
                  <a:tcPr marL="61472" marR="614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fr-FR" sz="1300" dirty="0">
                          <a:latin typeface="Times New Roman"/>
                          <a:ea typeface="Calibri"/>
                          <a:cs typeface="Times New Roman"/>
                        </a:rPr>
                        <a:t>174</a:t>
                      </a:r>
                      <a:endParaRPr lang="es-PE" sz="1300" dirty="0">
                        <a:latin typeface="Calibri"/>
                        <a:ea typeface="Calibri"/>
                        <a:cs typeface="Times New Roman"/>
                      </a:endParaRPr>
                    </a:p>
                  </a:txBody>
                  <a:tcPr marL="61472" marR="614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fr-FR" sz="1300" dirty="0" smtClean="0">
                          <a:latin typeface="Times New Roman"/>
                          <a:ea typeface="Calibri"/>
                          <a:cs typeface="Times New Roman"/>
                        </a:rPr>
                        <a:t>0.005</a:t>
                      </a:r>
                      <a:endParaRPr lang="es-PE" sz="1300" dirty="0">
                        <a:latin typeface="Calibri"/>
                        <a:ea typeface="Calibri"/>
                        <a:cs typeface="Times New Roman"/>
                      </a:endParaRPr>
                    </a:p>
                  </a:txBody>
                  <a:tcPr marL="61472" marR="614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fr-FR" sz="1300" dirty="0" smtClean="0">
                          <a:latin typeface="Times New Roman"/>
                          <a:ea typeface="Calibri"/>
                          <a:cs typeface="Times New Roman"/>
                        </a:rPr>
                        <a:t>0.463</a:t>
                      </a:r>
                      <a:endParaRPr lang="es-PE" sz="1300" dirty="0">
                        <a:latin typeface="Calibri"/>
                        <a:ea typeface="Calibri"/>
                        <a:cs typeface="Times New Roman"/>
                      </a:endParaRPr>
                    </a:p>
                  </a:txBody>
                  <a:tcPr marL="61472" marR="614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4908">
                <a:tc>
                  <a:txBody>
                    <a:bodyPr/>
                    <a:lstStyle/>
                    <a:p>
                      <a:pPr algn="just">
                        <a:lnSpc>
                          <a:spcPct val="150000"/>
                        </a:lnSpc>
                        <a:spcAft>
                          <a:spcPts val="0"/>
                        </a:spcAft>
                      </a:pPr>
                      <a:r>
                        <a:rPr lang="fr-FR" sz="1300" dirty="0">
                          <a:latin typeface="Times New Roman"/>
                          <a:ea typeface="Calibri"/>
                          <a:cs typeface="Times New Roman"/>
                        </a:rPr>
                        <a:t>Ciron A (CIRA)</a:t>
                      </a:r>
                      <a:endParaRPr lang="es-PE" sz="1300" dirty="0">
                        <a:latin typeface="Calibri"/>
                        <a:ea typeface="Calibri"/>
                        <a:cs typeface="Times New Roman"/>
                      </a:endParaRPr>
                    </a:p>
                  </a:txBody>
                  <a:tcPr marL="61472" marR="614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fr-FR" sz="1300" dirty="0">
                          <a:latin typeface="Times New Roman"/>
                          <a:ea typeface="Calibri"/>
                          <a:cs typeface="Times New Roman"/>
                        </a:rPr>
                        <a:t>25</a:t>
                      </a:r>
                      <a:endParaRPr lang="es-PE" sz="1300" dirty="0">
                        <a:latin typeface="Calibri"/>
                        <a:ea typeface="Calibri"/>
                        <a:cs typeface="Times New Roman"/>
                      </a:endParaRPr>
                    </a:p>
                  </a:txBody>
                  <a:tcPr marL="61472" marR="614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fr-FR" sz="1300" dirty="0" smtClean="0">
                          <a:latin typeface="Times New Roman"/>
                          <a:ea typeface="Calibri"/>
                          <a:cs typeface="Times New Roman"/>
                        </a:rPr>
                        <a:t>0.005</a:t>
                      </a:r>
                      <a:endParaRPr lang="es-PE" sz="1300" dirty="0">
                        <a:latin typeface="Calibri"/>
                        <a:ea typeface="Calibri"/>
                        <a:cs typeface="Times New Roman"/>
                      </a:endParaRPr>
                    </a:p>
                  </a:txBody>
                  <a:tcPr marL="61472" marR="614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fr-FR" sz="1300" dirty="0" smtClean="0">
                          <a:latin typeface="Times New Roman"/>
                          <a:ea typeface="Calibri"/>
                          <a:cs typeface="Times New Roman"/>
                        </a:rPr>
                        <a:t>0.865</a:t>
                      </a:r>
                      <a:endParaRPr lang="es-PE" sz="1300" dirty="0">
                        <a:latin typeface="Calibri"/>
                        <a:ea typeface="Calibri"/>
                        <a:cs typeface="Times New Roman"/>
                      </a:endParaRPr>
                    </a:p>
                  </a:txBody>
                  <a:tcPr marL="61472" marR="614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fr-FR" sz="1300" dirty="0">
                          <a:latin typeface="Times New Roman"/>
                          <a:ea typeface="Calibri"/>
                          <a:cs typeface="Times New Roman"/>
                        </a:rPr>
                        <a:t>Assemblage &gt; </a:t>
                      </a:r>
                      <a:r>
                        <a:rPr lang="fr-FR" sz="1300" b="1" dirty="0">
                          <a:latin typeface="Times New Roman"/>
                          <a:ea typeface="Calibri"/>
                          <a:cs typeface="Times New Roman"/>
                        </a:rPr>
                        <a:t>15%</a:t>
                      </a:r>
                      <a:r>
                        <a:rPr lang="fr-FR" sz="1300" dirty="0">
                          <a:latin typeface="Times New Roman"/>
                          <a:ea typeface="Calibri"/>
                          <a:cs typeface="Times New Roman"/>
                        </a:rPr>
                        <a:t> minéralisé</a:t>
                      </a:r>
                      <a:endParaRPr lang="es-PE" sz="1300" dirty="0">
                        <a:latin typeface="Calibri"/>
                        <a:ea typeface="Calibri"/>
                        <a:cs typeface="Times New Roman"/>
                      </a:endParaRPr>
                    </a:p>
                  </a:txBody>
                  <a:tcPr marL="61472" marR="614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fr-FR" sz="1300" dirty="0">
                          <a:latin typeface="Times New Roman"/>
                          <a:ea typeface="Calibri"/>
                          <a:cs typeface="Times New Roman"/>
                        </a:rPr>
                        <a:t>72</a:t>
                      </a:r>
                      <a:endParaRPr lang="es-PE" sz="1300" dirty="0">
                        <a:latin typeface="Calibri"/>
                        <a:ea typeface="Calibri"/>
                        <a:cs typeface="Times New Roman"/>
                      </a:endParaRPr>
                    </a:p>
                  </a:txBody>
                  <a:tcPr marL="61472" marR="614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fr-FR" sz="1300" dirty="0" smtClean="0">
                          <a:latin typeface="Times New Roman"/>
                          <a:ea typeface="Calibri"/>
                          <a:cs typeface="Times New Roman"/>
                        </a:rPr>
                        <a:t>0.017</a:t>
                      </a:r>
                      <a:endParaRPr lang="es-PE" sz="1300" dirty="0">
                        <a:latin typeface="Calibri"/>
                        <a:ea typeface="Calibri"/>
                        <a:cs typeface="Times New Roman"/>
                      </a:endParaRPr>
                    </a:p>
                  </a:txBody>
                  <a:tcPr marL="61472" marR="614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fr-FR" sz="1300" dirty="0" smtClean="0">
                          <a:latin typeface="Times New Roman"/>
                          <a:ea typeface="Calibri"/>
                          <a:cs typeface="Times New Roman"/>
                        </a:rPr>
                        <a:t>0.791</a:t>
                      </a:r>
                      <a:endParaRPr lang="es-PE" sz="1300" dirty="0">
                        <a:latin typeface="Calibri"/>
                        <a:ea typeface="Calibri"/>
                        <a:cs typeface="Times New Roman"/>
                      </a:endParaRPr>
                    </a:p>
                  </a:txBody>
                  <a:tcPr marL="61472" marR="614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4908">
                <a:tc>
                  <a:txBody>
                    <a:bodyPr/>
                    <a:lstStyle/>
                    <a:p>
                      <a:pPr algn="just">
                        <a:lnSpc>
                          <a:spcPct val="150000"/>
                        </a:lnSpc>
                        <a:spcAft>
                          <a:spcPts val="0"/>
                        </a:spcAft>
                      </a:pPr>
                      <a:r>
                        <a:rPr lang="fr-FR" sz="1300" dirty="0">
                          <a:latin typeface="Times New Roman"/>
                          <a:ea typeface="Calibri"/>
                          <a:cs typeface="Times New Roman"/>
                        </a:rPr>
                        <a:t>Landes Ciron A (LCIRA)</a:t>
                      </a:r>
                      <a:endParaRPr lang="es-PE" sz="1300" dirty="0">
                        <a:latin typeface="Calibri"/>
                        <a:ea typeface="Calibri"/>
                        <a:cs typeface="Times New Roman"/>
                      </a:endParaRPr>
                    </a:p>
                  </a:txBody>
                  <a:tcPr marL="61472" marR="614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fr-FR" sz="1300" dirty="0">
                          <a:latin typeface="Times New Roman"/>
                          <a:ea typeface="Calibri"/>
                          <a:cs typeface="Times New Roman"/>
                        </a:rPr>
                        <a:t>24</a:t>
                      </a:r>
                      <a:endParaRPr lang="es-PE" sz="1300" dirty="0">
                        <a:latin typeface="Calibri"/>
                        <a:ea typeface="Calibri"/>
                        <a:cs typeface="Times New Roman"/>
                      </a:endParaRPr>
                    </a:p>
                  </a:txBody>
                  <a:tcPr marL="61472" marR="614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fr-FR" sz="1300" dirty="0" smtClean="0">
                          <a:latin typeface="Times New Roman"/>
                          <a:ea typeface="Calibri"/>
                          <a:cs typeface="Times New Roman"/>
                        </a:rPr>
                        <a:t>0.002</a:t>
                      </a:r>
                      <a:endParaRPr lang="es-PE" sz="1300" dirty="0">
                        <a:latin typeface="Calibri"/>
                        <a:ea typeface="Calibri"/>
                        <a:cs typeface="Times New Roman"/>
                      </a:endParaRPr>
                    </a:p>
                  </a:txBody>
                  <a:tcPr marL="61472" marR="614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fr-FR" sz="1300" dirty="0" smtClean="0">
                          <a:latin typeface="Times New Roman"/>
                          <a:ea typeface="Calibri"/>
                          <a:cs typeface="Times New Roman"/>
                        </a:rPr>
                        <a:t>0.412</a:t>
                      </a:r>
                      <a:endParaRPr lang="es-PE" sz="1300" dirty="0">
                        <a:latin typeface="Calibri"/>
                        <a:ea typeface="Calibri"/>
                        <a:cs typeface="Times New Roman"/>
                      </a:endParaRPr>
                    </a:p>
                  </a:txBody>
                  <a:tcPr marL="61472" marR="614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fr-FR" sz="1300" dirty="0">
                          <a:latin typeface="Times New Roman"/>
                          <a:ea typeface="Calibri"/>
                          <a:cs typeface="Times New Roman"/>
                        </a:rPr>
                        <a:t>Assemblage </a:t>
                      </a:r>
                      <a:r>
                        <a:rPr lang="fr-FR" sz="1300" b="1" dirty="0">
                          <a:latin typeface="Times New Roman"/>
                          <a:ea typeface="Calibri"/>
                          <a:cs typeface="Times New Roman"/>
                        </a:rPr>
                        <a:t>Argileux</a:t>
                      </a:r>
                      <a:endParaRPr lang="es-PE" sz="1300" dirty="0">
                        <a:latin typeface="Calibri"/>
                        <a:ea typeface="Calibri"/>
                        <a:cs typeface="Times New Roman"/>
                      </a:endParaRPr>
                    </a:p>
                  </a:txBody>
                  <a:tcPr marL="61472" marR="614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fr-FR" sz="1300">
                          <a:latin typeface="Times New Roman"/>
                          <a:ea typeface="Calibri"/>
                          <a:cs typeface="Times New Roman"/>
                        </a:rPr>
                        <a:t>25</a:t>
                      </a:r>
                      <a:endParaRPr lang="es-PE" sz="1300">
                        <a:latin typeface="Calibri"/>
                        <a:ea typeface="Calibri"/>
                        <a:cs typeface="Times New Roman"/>
                      </a:endParaRPr>
                    </a:p>
                  </a:txBody>
                  <a:tcPr marL="61472" marR="614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fr-FR" sz="1300" dirty="0" smtClean="0">
                          <a:latin typeface="Times New Roman"/>
                          <a:ea typeface="Calibri"/>
                          <a:cs typeface="Times New Roman"/>
                        </a:rPr>
                        <a:t>0.013</a:t>
                      </a:r>
                      <a:endParaRPr lang="es-PE" sz="1300" dirty="0">
                        <a:latin typeface="Calibri"/>
                        <a:ea typeface="Calibri"/>
                        <a:cs typeface="Times New Roman"/>
                      </a:endParaRPr>
                    </a:p>
                  </a:txBody>
                  <a:tcPr marL="61472" marR="614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fr-FR" sz="1300" dirty="0" smtClean="0">
                          <a:latin typeface="Times New Roman"/>
                          <a:ea typeface="Calibri"/>
                          <a:cs typeface="Times New Roman"/>
                        </a:rPr>
                        <a:t>0.782</a:t>
                      </a:r>
                      <a:endParaRPr lang="es-PE" sz="1300" dirty="0">
                        <a:latin typeface="Calibri"/>
                        <a:ea typeface="Calibri"/>
                        <a:cs typeface="Times New Roman"/>
                      </a:endParaRPr>
                    </a:p>
                  </a:txBody>
                  <a:tcPr marL="61472" marR="614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4908">
                <a:tc>
                  <a:txBody>
                    <a:bodyPr/>
                    <a:lstStyle/>
                    <a:p>
                      <a:pPr algn="just">
                        <a:lnSpc>
                          <a:spcPct val="150000"/>
                        </a:lnSpc>
                        <a:spcAft>
                          <a:spcPts val="0"/>
                        </a:spcAft>
                      </a:pPr>
                      <a:r>
                        <a:rPr lang="fr-FR" sz="1300">
                          <a:latin typeface="Times New Roman"/>
                          <a:ea typeface="Calibri"/>
                          <a:cs typeface="Times New Roman"/>
                        </a:rPr>
                        <a:t>Ciron B (CIRB)</a:t>
                      </a:r>
                      <a:endParaRPr lang="es-PE" sz="1300">
                        <a:latin typeface="Calibri"/>
                        <a:ea typeface="Calibri"/>
                        <a:cs typeface="Times New Roman"/>
                      </a:endParaRPr>
                    </a:p>
                  </a:txBody>
                  <a:tcPr marL="61472" marR="614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fr-FR" sz="1300" dirty="0">
                          <a:latin typeface="Times New Roman"/>
                          <a:ea typeface="Calibri"/>
                          <a:cs typeface="Times New Roman"/>
                        </a:rPr>
                        <a:t>25</a:t>
                      </a:r>
                      <a:endParaRPr lang="es-PE" sz="1300" dirty="0">
                        <a:latin typeface="Calibri"/>
                        <a:ea typeface="Calibri"/>
                        <a:cs typeface="Times New Roman"/>
                      </a:endParaRPr>
                    </a:p>
                  </a:txBody>
                  <a:tcPr marL="61472" marR="614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fr-FR" sz="1300" dirty="0" smtClean="0">
                          <a:latin typeface="Times New Roman"/>
                          <a:ea typeface="Calibri"/>
                          <a:cs typeface="Times New Roman"/>
                        </a:rPr>
                        <a:t>0.005</a:t>
                      </a:r>
                      <a:endParaRPr lang="es-PE" sz="1300" dirty="0">
                        <a:latin typeface="Calibri"/>
                        <a:ea typeface="Calibri"/>
                        <a:cs typeface="Times New Roman"/>
                      </a:endParaRPr>
                    </a:p>
                  </a:txBody>
                  <a:tcPr marL="61472" marR="614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fr-FR" sz="1300" dirty="0" smtClean="0">
                          <a:latin typeface="Times New Roman"/>
                          <a:ea typeface="Calibri"/>
                          <a:cs typeface="Times New Roman"/>
                        </a:rPr>
                        <a:t>0.768</a:t>
                      </a:r>
                      <a:endParaRPr lang="es-PE" sz="1300" dirty="0">
                        <a:latin typeface="Calibri"/>
                        <a:ea typeface="Calibri"/>
                        <a:cs typeface="Times New Roman"/>
                      </a:endParaRPr>
                    </a:p>
                  </a:txBody>
                  <a:tcPr marL="61472" marR="614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fr-FR" sz="1300" dirty="0">
                          <a:latin typeface="Times New Roman"/>
                          <a:ea typeface="Calibri"/>
                          <a:cs typeface="Times New Roman"/>
                        </a:rPr>
                        <a:t>Assemblage </a:t>
                      </a:r>
                      <a:r>
                        <a:rPr lang="fr-FR" sz="1300" b="1" dirty="0">
                          <a:latin typeface="Times New Roman"/>
                          <a:ea typeface="Calibri"/>
                          <a:cs typeface="Times New Roman"/>
                        </a:rPr>
                        <a:t>Argilo-limoneux</a:t>
                      </a:r>
                      <a:endParaRPr lang="es-PE" sz="1300" dirty="0">
                        <a:latin typeface="Calibri"/>
                        <a:ea typeface="Calibri"/>
                        <a:cs typeface="Times New Roman"/>
                      </a:endParaRPr>
                    </a:p>
                  </a:txBody>
                  <a:tcPr marL="61472" marR="614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fr-FR" sz="1300">
                          <a:latin typeface="Times New Roman"/>
                          <a:ea typeface="Calibri"/>
                          <a:cs typeface="Times New Roman"/>
                        </a:rPr>
                        <a:t>47</a:t>
                      </a:r>
                      <a:endParaRPr lang="es-PE" sz="1300">
                        <a:latin typeface="Calibri"/>
                        <a:ea typeface="Calibri"/>
                        <a:cs typeface="Times New Roman"/>
                      </a:endParaRPr>
                    </a:p>
                  </a:txBody>
                  <a:tcPr marL="61472" marR="614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fr-FR" sz="1300" dirty="0" smtClean="0">
                          <a:latin typeface="Times New Roman"/>
                          <a:ea typeface="Calibri"/>
                          <a:cs typeface="Times New Roman"/>
                        </a:rPr>
                        <a:t>0.018</a:t>
                      </a:r>
                      <a:endParaRPr lang="es-PE" sz="1300" dirty="0">
                        <a:latin typeface="Calibri"/>
                        <a:ea typeface="Calibri"/>
                        <a:cs typeface="Times New Roman"/>
                      </a:endParaRPr>
                    </a:p>
                  </a:txBody>
                  <a:tcPr marL="61472" marR="614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fr-FR" sz="1300" dirty="0" smtClean="0">
                          <a:latin typeface="Times New Roman"/>
                          <a:ea typeface="Calibri"/>
                          <a:cs typeface="Times New Roman"/>
                        </a:rPr>
                        <a:t>0.825</a:t>
                      </a:r>
                      <a:endParaRPr lang="es-PE" sz="1300" dirty="0">
                        <a:latin typeface="Calibri"/>
                        <a:ea typeface="Calibri"/>
                        <a:cs typeface="Times New Roman"/>
                      </a:endParaRPr>
                    </a:p>
                  </a:txBody>
                  <a:tcPr marL="61472" marR="614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4908">
                <a:tc>
                  <a:txBody>
                    <a:bodyPr/>
                    <a:lstStyle/>
                    <a:p>
                      <a:pPr algn="just">
                        <a:lnSpc>
                          <a:spcPct val="150000"/>
                        </a:lnSpc>
                        <a:spcAft>
                          <a:spcPts val="0"/>
                        </a:spcAft>
                      </a:pPr>
                      <a:r>
                        <a:rPr lang="fr-FR" sz="1300">
                          <a:latin typeface="Times New Roman"/>
                          <a:ea typeface="Calibri"/>
                          <a:cs typeface="Times New Roman"/>
                        </a:rPr>
                        <a:t>Curton (CUR)</a:t>
                      </a:r>
                      <a:endParaRPr lang="es-PE" sz="1300">
                        <a:latin typeface="Calibri"/>
                        <a:ea typeface="Calibri"/>
                        <a:cs typeface="Times New Roman"/>
                      </a:endParaRPr>
                    </a:p>
                  </a:txBody>
                  <a:tcPr marL="61472" marR="614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fr-FR" sz="1300">
                          <a:latin typeface="Times New Roman"/>
                          <a:ea typeface="Calibri"/>
                          <a:cs typeface="Times New Roman"/>
                        </a:rPr>
                        <a:t>25</a:t>
                      </a:r>
                      <a:endParaRPr lang="es-PE" sz="1300">
                        <a:latin typeface="Calibri"/>
                        <a:ea typeface="Calibri"/>
                        <a:cs typeface="Times New Roman"/>
                      </a:endParaRPr>
                    </a:p>
                  </a:txBody>
                  <a:tcPr marL="61472" marR="614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fr-FR" sz="1300" dirty="0" smtClean="0">
                          <a:latin typeface="Times New Roman"/>
                          <a:ea typeface="Calibri"/>
                          <a:cs typeface="Times New Roman"/>
                        </a:rPr>
                        <a:t>0.013</a:t>
                      </a:r>
                      <a:endParaRPr lang="es-PE" sz="1300" dirty="0">
                        <a:latin typeface="Calibri"/>
                        <a:ea typeface="Calibri"/>
                        <a:cs typeface="Times New Roman"/>
                      </a:endParaRPr>
                    </a:p>
                  </a:txBody>
                  <a:tcPr marL="61472" marR="614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fr-FR" sz="1300" dirty="0" smtClean="0">
                          <a:latin typeface="Times New Roman"/>
                          <a:ea typeface="Calibri"/>
                          <a:cs typeface="Times New Roman"/>
                        </a:rPr>
                        <a:t>0.782</a:t>
                      </a:r>
                      <a:endParaRPr lang="es-PE" sz="1300" dirty="0">
                        <a:latin typeface="Calibri"/>
                        <a:ea typeface="Calibri"/>
                        <a:cs typeface="Times New Roman"/>
                      </a:endParaRPr>
                    </a:p>
                  </a:txBody>
                  <a:tcPr marL="61472" marR="614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fr-FR" sz="1300" dirty="0">
                          <a:latin typeface="Times New Roman"/>
                          <a:ea typeface="Calibri"/>
                          <a:cs typeface="Times New Roman"/>
                        </a:rPr>
                        <a:t>Assemblage </a:t>
                      </a:r>
                      <a:r>
                        <a:rPr lang="fr-FR" sz="1300" b="1" dirty="0">
                          <a:latin typeface="Times New Roman"/>
                          <a:ea typeface="Calibri"/>
                          <a:cs typeface="Times New Roman"/>
                        </a:rPr>
                        <a:t>Calcaire</a:t>
                      </a:r>
                      <a:endParaRPr lang="es-PE" sz="1300" dirty="0">
                        <a:latin typeface="Calibri"/>
                        <a:ea typeface="Calibri"/>
                        <a:cs typeface="Times New Roman"/>
                      </a:endParaRPr>
                    </a:p>
                  </a:txBody>
                  <a:tcPr marL="61472" marR="614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fr-FR" sz="1300">
                          <a:latin typeface="Times New Roman"/>
                          <a:ea typeface="Calibri"/>
                          <a:cs typeface="Times New Roman"/>
                        </a:rPr>
                        <a:t>75</a:t>
                      </a:r>
                      <a:endParaRPr lang="es-PE" sz="1300">
                        <a:latin typeface="Calibri"/>
                        <a:ea typeface="Calibri"/>
                        <a:cs typeface="Times New Roman"/>
                      </a:endParaRPr>
                    </a:p>
                  </a:txBody>
                  <a:tcPr marL="61472" marR="614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fr-FR" sz="1300" dirty="0" smtClean="0">
                          <a:latin typeface="Times New Roman"/>
                          <a:ea typeface="Calibri"/>
                          <a:cs typeface="Times New Roman"/>
                        </a:rPr>
                        <a:t>0.003</a:t>
                      </a:r>
                      <a:endParaRPr lang="es-PE" sz="1300" dirty="0">
                        <a:latin typeface="Calibri"/>
                        <a:ea typeface="Calibri"/>
                        <a:cs typeface="Times New Roman"/>
                      </a:endParaRPr>
                    </a:p>
                  </a:txBody>
                  <a:tcPr marL="61472" marR="614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fr-FR" sz="1300" dirty="0" smtClean="0">
                          <a:latin typeface="Times New Roman"/>
                          <a:ea typeface="Calibri"/>
                          <a:cs typeface="Times New Roman"/>
                        </a:rPr>
                        <a:t>0.626</a:t>
                      </a:r>
                      <a:endParaRPr lang="es-PE" sz="1300" dirty="0">
                        <a:latin typeface="Calibri"/>
                        <a:ea typeface="Calibri"/>
                        <a:cs typeface="Times New Roman"/>
                      </a:endParaRPr>
                    </a:p>
                  </a:txBody>
                  <a:tcPr marL="61472" marR="614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4908">
                <a:tc>
                  <a:txBody>
                    <a:bodyPr/>
                    <a:lstStyle/>
                    <a:p>
                      <a:pPr algn="just">
                        <a:lnSpc>
                          <a:spcPct val="150000"/>
                        </a:lnSpc>
                        <a:spcAft>
                          <a:spcPts val="0"/>
                        </a:spcAft>
                      </a:pPr>
                      <a:r>
                        <a:rPr lang="fr-FR" sz="1300" dirty="0">
                          <a:latin typeface="Times New Roman"/>
                          <a:ea typeface="Calibri"/>
                          <a:cs typeface="Times New Roman"/>
                        </a:rPr>
                        <a:t>Ciron C (CIRC)</a:t>
                      </a:r>
                      <a:endParaRPr lang="es-PE" sz="1300" dirty="0">
                        <a:latin typeface="Calibri"/>
                        <a:ea typeface="Calibri"/>
                        <a:cs typeface="Times New Roman"/>
                      </a:endParaRPr>
                    </a:p>
                  </a:txBody>
                  <a:tcPr marL="61472" marR="614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fr-FR" sz="1300" dirty="0">
                          <a:latin typeface="Times New Roman"/>
                          <a:ea typeface="Calibri"/>
                          <a:cs typeface="Times New Roman"/>
                        </a:rPr>
                        <a:t>25</a:t>
                      </a:r>
                      <a:endParaRPr lang="es-PE" sz="1300" dirty="0">
                        <a:latin typeface="Calibri"/>
                        <a:ea typeface="Calibri"/>
                        <a:cs typeface="Times New Roman"/>
                      </a:endParaRPr>
                    </a:p>
                  </a:txBody>
                  <a:tcPr marL="61472" marR="614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fr-FR" sz="1300" dirty="0" smtClean="0">
                          <a:latin typeface="Times New Roman"/>
                          <a:ea typeface="Calibri"/>
                          <a:cs typeface="Times New Roman"/>
                        </a:rPr>
                        <a:t>0.002</a:t>
                      </a:r>
                      <a:endParaRPr lang="es-PE" sz="1300" dirty="0">
                        <a:latin typeface="Calibri"/>
                        <a:ea typeface="Calibri"/>
                        <a:cs typeface="Times New Roman"/>
                      </a:endParaRPr>
                    </a:p>
                  </a:txBody>
                  <a:tcPr marL="61472" marR="614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fr-FR" sz="1300" dirty="0" smtClean="0">
                          <a:latin typeface="Times New Roman"/>
                          <a:ea typeface="Calibri"/>
                          <a:cs typeface="Times New Roman"/>
                        </a:rPr>
                        <a:t>0.770</a:t>
                      </a:r>
                      <a:endParaRPr lang="es-PE" sz="1300" dirty="0">
                        <a:latin typeface="Calibri"/>
                        <a:ea typeface="Calibri"/>
                        <a:cs typeface="Times New Roman"/>
                      </a:endParaRPr>
                    </a:p>
                  </a:txBody>
                  <a:tcPr marL="61472" marR="614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fr-FR" sz="1300" dirty="0">
                          <a:latin typeface="Times New Roman"/>
                          <a:ea typeface="Calibri"/>
                          <a:cs typeface="Times New Roman"/>
                        </a:rPr>
                        <a:t>Assemblage </a:t>
                      </a:r>
                      <a:r>
                        <a:rPr lang="fr-FR" sz="1300" b="1" dirty="0">
                          <a:latin typeface="Times New Roman"/>
                          <a:ea typeface="Calibri"/>
                          <a:cs typeface="Times New Roman"/>
                        </a:rPr>
                        <a:t>Sableux</a:t>
                      </a:r>
                      <a:endParaRPr lang="es-PE" sz="1300" dirty="0">
                        <a:latin typeface="Calibri"/>
                        <a:ea typeface="Calibri"/>
                        <a:cs typeface="Times New Roman"/>
                      </a:endParaRPr>
                    </a:p>
                  </a:txBody>
                  <a:tcPr marL="61472" marR="614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fr-FR" sz="1300">
                          <a:latin typeface="Times New Roman"/>
                          <a:ea typeface="Calibri"/>
                          <a:cs typeface="Times New Roman"/>
                        </a:rPr>
                        <a:t>99</a:t>
                      </a:r>
                      <a:endParaRPr lang="es-PE" sz="1300">
                        <a:latin typeface="Calibri"/>
                        <a:ea typeface="Calibri"/>
                        <a:cs typeface="Times New Roman"/>
                      </a:endParaRPr>
                    </a:p>
                  </a:txBody>
                  <a:tcPr marL="61472" marR="614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fr-FR" sz="1300" dirty="0" smtClean="0">
                          <a:latin typeface="Times New Roman"/>
                          <a:ea typeface="Calibri"/>
                          <a:cs typeface="Times New Roman"/>
                        </a:rPr>
                        <a:t>0.007</a:t>
                      </a:r>
                      <a:endParaRPr lang="es-PE" sz="1300" dirty="0">
                        <a:latin typeface="Calibri"/>
                        <a:ea typeface="Calibri"/>
                        <a:cs typeface="Times New Roman"/>
                      </a:endParaRPr>
                    </a:p>
                  </a:txBody>
                  <a:tcPr marL="61472" marR="614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fr-FR" sz="1300" dirty="0" smtClean="0">
                          <a:latin typeface="Times New Roman"/>
                          <a:ea typeface="Calibri"/>
                          <a:cs typeface="Times New Roman"/>
                        </a:rPr>
                        <a:t>0.503</a:t>
                      </a:r>
                      <a:endParaRPr lang="es-PE" sz="1300" dirty="0">
                        <a:latin typeface="Calibri"/>
                        <a:ea typeface="Calibri"/>
                        <a:cs typeface="Times New Roman"/>
                      </a:endParaRPr>
                    </a:p>
                  </a:txBody>
                  <a:tcPr marL="61472" marR="614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4908">
                <a:tc>
                  <a:txBody>
                    <a:bodyPr/>
                    <a:lstStyle/>
                    <a:p>
                      <a:pPr algn="just">
                        <a:lnSpc>
                          <a:spcPct val="150000"/>
                        </a:lnSpc>
                        <a:spcAft>
                          <a:spcPts val="0"/>
                        </a:spcAft>
                      </a:pPr>
                      <a:r>
                        <a:rPr lang="fr-FR" sz="1300" dirty="0">
                          <a:latin typeface="Times New Roman"/>
                          <a:ea typeface="Calibri"/>
                          <a:cs typeface="Times New Roman"/>
                        </a:rPr>
                        <a:t>Roquefort (ROQ)</a:t>
                      </a:r>
                      <a:endParaRPr lang="es-PE" sz="1300" dirty="0">
                        <a:latin typeface="Calibri"/>
                        <a:ea typeface="Calibri"/>
                        <a:cs typeface="Times New Roman"/>
                      </a:endParaRPr>
                    </a:p>
                  </a:txBody>
                  <a:tcPr marL="61472" marR="614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fr-FR" sz="1300" dirty="0">
                          <a:latin typeface="Times New Roman"/>
                          <a:ea typeface="Calibri"/>
                          <a:cs typeface="Times New Roman"/>
                        </a:rPr>
                        <a:t>25</a:t>
                      </a:r>
                      <a:endParaRPr lang="es-PE" sz="1300" dirty="0">
                        <a:latin typeface="Calibri"/>
                        <a:ea typeface="Calibri"/>
                        <a:cs typeface="Times New Roman"/>
                      </a:endParaRPr>
                    </a:p>
                  </a:txBody>
                  <a:tcPr marL="61472" marR="614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fr-FR" sz="1300" dirty="0" smtClean="0">
                          <a:latin typeface="Times New Roman"/>
                          <a:ea typeface="Calibri"/>
                          <a:cs typeface="Times New Roman"/>
                        </a:rPr>
                        <a:t>0.011</a:t>
                      </a:r>
                      <a:endParaRPr lang="es-PE" sz="1300" dirty="0">
                        <a:latin typeface="Calibri"/>
                        <a:ea typeface="Calibri"/>
                        <a:cs typeface="Times New Roman"/>
                      </a:endParaRPr>
                    </a:p>
                  </a:txBody>
                  <a:tcPr marL="61472" marR="614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fr-FR" sz="1300" dirty="0" smtClean="0">
                          <a:latin typeface="Times New Roman"/>
                          <a:ea typeface="Calibri"/>
                          <a:cs typeface="Times New Roman"/>
                        </a:rPr>
                        <a:t>0.702</a:t>
                      </a:r>
                      <a:endParaRPr lang="es-PE" sz="1300" dirty="0">
                        <a:latin typeface="Calibri"/>
                        <a:ea typeface="Calibri"/>
                        <a:cs typeface="Times New Roman"/>
                      </a:endParaRPr>
                    </a:p>
                  </a:txBody>
                  <a:tcPr marL="61472" marR="614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fr-FR" sz="1300">
                          <a:latin typeface="Times New Roman"/>
                          <a:ea typeface="Calibri"/>
                          <a:cs typeface="Times New Roman"/>
                        </a:rPr>
                        <a:t>Total</a:t>
                      </a:r>
                      <a:endParaRPr lang="es-PE" sz="1300">
                        <a:latin typeface="Calibri"/>
                        <a:ea typeface="Calibri"/>
                        <a:cs typeface="Times New Roman"/>
                      </a:endParaRPr>
                    </a:p>
                  </a:txBody>
                  <a:tcPr marL="61472" marR="614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fr-FR" sz="1300">
                          <a:latin typeface="Times New Roman"/>
                          <a:ea typeface="Calibri"/>
                          <a:cs typeface="Times New Roman"/>
                        </a:rPr>
                        <a:t>240</a:t>
                      </a:r>
                      <a:endParaRPr lang="es-PE" sz="1300">
                        <a:latin typeface="Calibri"/>
                        <a:ea typeface="Calibri"/>
                        <a:cs typeface="Times New Roman"/>
                      </a:endParaRPr>
                    </a:p>
                  </a:txBody>
                  <a:tcPr marL="61472" marR="614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fr-FR" sz="1300" dirty="0" smtClean="0">
                          <a:latin typeface="Times New Roman"/>
                          <a:ea typeface="Calibri"/>
                          <a:cs typeface="Times New Roman"/>
                        </a:rPr>
                        <a:t>0.015</a:t>
                      </a:r>
                      <a:endParaRPr lang="es-PE" sz="1300" dirty="0">
                        <a:latin typeface="Calibri"/>
                        <a:ea typeface="Calibri"/>
                        <a:cs typeface="Times New Roman"/>
                      </a:endParaRPr>
                    </a:p>
                  </a:txBody>
                  <a:tcPr marL="61472" marR="614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fr-FR" sz="1300" dirty="0" smtClean="0">
                          <a:latin typeface="Times New Roman"/>
                          <a:ea typeface="Calibri"/>
                          <a:cs typeface="Times New Roman"/>
                        </a:rPr>
                        <a:t>0.771</a:t>
                      </a:r>
                      <a:endParaRPr lang="es-PE" sz="1300" dirty="0">
                        <a:latin typeface="Calibri"/>
                        <a:ea typeface="Calibri"/>
                        <a:cs typeface="Times New Roman"/>
                      </a:endParaRPr>
                    </a:p>
                  </a:txBody>
                  <a:tcPr marL="61472" marR="614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4908">
                <a:tc>
                  <a:txBody>
                    <a:bodyPr/>
                    <a:lstStyle/>
                    <a:p>
                      <a:pPr algn="just">
                        <a:lnSpc>
                          <a:spcPct val="150000"/>
                        </a:lnSpc>
                        <a:spcAft>
                          <a:spcPts val="0"/>
                        </a:spcAft>
                      </a:pPr>
                      <a:r>
                        <a:rPr lang="fr-FR" sz="1300">
                          <a:latin typeface="Times New Roman"/>
                          <a:ea typeface="Calibri"/>
                          <a:cs typeface="Times New Roman"/>
                        </a:rPr>
                        <a:t>Mauquet (MAU)</a:t>
                      </a:r>
                      <a:endParaRPr lang="es-PE" sz="1300">
                        <a:latin typeface="Calibri"/>
                        <a:ea typeface="Calibri"/>
                        <a:cs typeface="Times New Roman"/>
                      </a:endParaRPr>
                    </a:p>
                  </a:txBody>
                  <a:tcPr marL="61472" marR="614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fr-FR" sz="1300">
                          <a:latin typeface="Times New Roman"/>
                          <a:ea typeface="Calibri"/>
                          <a:cs typeface="Times New Roman"/>
                        </a:rPr>
                        <a:t>25</a:t>
                      </a:r>
                      <a:endParaRPr lang="es-PE" sz="1300">
                        <a:latin typeface="Calibri"/>
                        <a:ea typeface="Calibri"/>
                        <a:cs typeface="Times New Roman"/>
                      </a:endParaRPr>
                    </a:p>
                  </a:txBody>
                  <a:tcPr marL="61472" marR="614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fr-FR" sz="1300" dirty="0" smtClean="0">
                          <a:latin typeface="Times New Roman"/>
                          <a:ea typeface="Calibri"/>
                          <a:cs typeface="Times New Roman"/>
                        </a:rPr>
                        <a:t>0.018</a:t>
                      </a:r>
                      <a:endParaRPr lang="es-PE" sz="1300" dirty="0">
                        <a:latin typeface="Calibri"/>
                        <a:ea typeface="Calibri"/>
                        <a:cs typeface="Times New Roman"/>
                      </a:endParaRPr>
                    </a:p>
                  </a:txBody>
                  <a:tcPr marL="61472" marR="614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fr-FR" sz="1300" dirty="0" smtClean="0">
                          <a:latin typeface="Times New Roman"/>
                          <a:ea typeface="Calibri"/>
                          <a:cs typeface="Times New Roman"/>
                        </a:rPr>
                        <a:t>0.726</a:t>
                      </a:r>
                      <a:endParaRPr lang="es-PE" sz="1300" dirty="0">
                        <a:latin typeface="Calibri"/>
                        <a:ea typeface="Calibri"/>
                        <a:cs typeface="Times New Roman"/>
                      </a:endParaRPr>
                    </a:p>
                  </a:txBody>
                  <a:tcPr marL="61472" marR="614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endParaRPr lang="fr-FR" sz="1300" dirty="0">
                        <a:latin typeface="Times New Roman"/>
                        <a:ea typeface="Calibri"/>
                        <a:cs typeface="Times New Roman"/>
                      </a:endParaRPr>
                    </a:p>
                  </a:txBody>
                  <a:tcPr marL="61472" marR="614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endParaRPr lang="fr-FR" sz="1300">
                        <a:latin typeface="Times New Roman"/>
                        <a:ea typeface="Calibri"/>
                        <a:cs typeface="Times New Roman"/>
                      </a:endParaRPr>
                    </a:p>
                  </a:txBody>
                  <a:tcPr marL="61472" marR="614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endParaRPr lang="fr-FR" sz="1300" dirty="0">
                        <a:latin typeface="Times New Roman"/>
                        <a:ea typeface="Calibri"/>
                        <a:cs typeface="Times New Roman"/>
                      </a:endParaRPr>
                    </a:p>
                  </a:txBody>
                  <a:tcPr marL="61472" marR="614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endParaRPr lang="fr-FR" sz="1300" dirty="0">
                        <a:latin typeface="Times New Roman"/>
                        <a:ea typeface="Calibri"/>
                        <a:cs typeface="Times New Roman"/>
                      </a:endParaRPr>
                    </a:p>
                  </a:txBody>
                  <a:tcPr marL="61472" marR="614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8" name="ZoneTexte 7"/>
          <p:cNvSpPr txBox="1"/>
          <p:nvPr/>
        </p:nvSpPr>
        <p:spPr>
          <a:xfrm>
            <a:off x="611560" y="188640"/>
            <a:ext cx="7998023" cy="338554"/>
          </a:xfrm>
          <a:prstGeom prst="rect">
            <a:avLst/>
          </a:prstGeom>
          <a:noFill/>
        </p:spPr>
        <p:txBody>
          <a:bodyPr wrap="none" rtlCol="0">
            <a:spAutoFit/>
          </a:bodyPr>
          <a:lstStyle/>
          <a:p>
            <a:r>
              <a:rPr lang="fr-FR" sz="1600" dirty="0" smtClean="0"/>
              <a:t>Tableau. Valeurs des Analyses des Régression linéaire de la relation </a:t>
            </a:r>
            <a:r>
              <a:rPr lang="fr-FR" sz="1600" dirty="0" err="1" smtClean="0"/>
              <a:t>anthracomasse</a:t>
            </a:r>
            <a:r>
              <a:rPr lang="fr-FR" sz="1600" dirty="0" smtClean="0"/>
              <a:t>/</a:t>
            </a:r>
            <a:r>
              <a:rPr lang="fr-FR" sz="1600" dirty="0" err="1" smtClean="0"/>
              <a:t>nchar</a:t>
            </a:r>
            <a:endParaRPr lang="es-PE" sz="1600" dirty="0"/>
          </a:p>
        </p:txBody>
      </p:sp>
      <p:sp>
        <p:nvSpPr>
          <p:cNvPr id="4" name="ZoneTexte 3"/>
          <p:cNvSpPr txBox="1"/>
          <p:nvPr/>
        </p:nvSpPr>
        <p:spPr>
          <a:xfrm>
            <a:off x="72008" y="4149080"/>
            <a:ext cx="8964488" cy="2554545"/>
          </a:xfrm>
          <a:prstGeom prst="rect">
            <a:avLst/>
          </a:prstGeom>
          <a:noFill/>
        </p:spPr>
        <p:txBody>
          <a:bodyPr wrap="square" rtlCol="0">
            <a:spAutoFit/>
          </a:bodyPr>
          <a:lstStyle/>
          <a:p>
            <a:pPr algn="just"/>
            <a:r>
              <a:rPr lang="fr-FR" sz="1600" dirty="0" smtClean="0"/>
              <a:t>Le facteur </a:t>
            </a:r>
            <a:r>
              <a:rPr lang="fr-FR" sz="1600" dirty="0" err="1" smtClean="0"/>
              <a:t>perminéralisation</a:t>
            </a:r>
            <a:r>
              <a:rPr lang="fr-FR" sz="1600" dirty="0" smtClean="0"/>
              <a:t> de charbon détermine le plus la pente des régressions à l'échelle de l'étude.</a:t>
            </a:r>
          </a:p>
          <a:p>
            <a:pPr algn="just"/>
            <a:endParaRPr lang="fr-FR" sz="1600" dirty="0" smtClean="0"/>
          </a:p>
          <a:p>
            <a:pPr algn="just"/>
            <a:r>
              <a:rPr lang="fr-FR" sz="1600" dirty="0" smtClean="0"/>
              <a:t>La relation plus forte dans des endroits à forte abondance de charbon </a:t>
            </a:r>
            <a:r>
              <a:rPr lang="fr-FR" sz="1600" dirty="0" err="1" smtClean="0"/>
              <a:t>perminéralisé</a:t>
            </a:r>
            <a:r>
              <a:rPr lang="fr-FR" sz="1600" dirty="0" smtClean="0"/>
              <a:t> indique une longue conservation du charbon dans le sud-ouest de la France puisque la minéralisation de charbon est un facteur relié à l'âge.</a:t>
            </a:r>
          </a:p>
          <a:p>
            <a:pPr algn="just"/>
            <a:endParaRPr lang="fr-FR" sz="1600" dirty="0" smtClean="0"/>
          </a:p>
          <a:p>
            <a:pPr algn="just"/>
            <a:r>
              <a:rPr lang="fr-FR" sz="1600" dirty="0" smtClean="0"/>
              <a:t>Il n'y a pas que l'âge qui influence la </a:t>
            </a:r>
            <a:r>
              <a:rPr lang="fr-FR" sz="1600" dirty="0" err="1" smtClean="0"/>
              <a:t>perminéralisation</a:t>
            </a:r>
            <a:r>
              <a:rPr lang="fr-FR" sz="1600" dirty="0" smtClean="0"/>
              <a:t> mais le type de sol pourrait également intervenir dans le processus. Les sols argileux et argilo-limoneux ont une texture plus fine, donc la matière minérale doit pouvoir pénétrer plus rapidement la particule de charbon.</a:t>
            </a:r>
            <a:endParaRPr lang="es-PE" sz="1600" dirty="0"/>
          </a:p>
        </p:txBody>
      </p:sp>
      <p:sp>
        <p:nvSpPr>
          <p:cNvPr id="6" name="Ellipse 5"/>
          <p:cNvSpPr/>
          <p:nvPr/>
        </p:nvSpPr>
        <p:spPr>
          <a:xfrm>
            <a:off x="7164288" y="3573016"/>
            <a:ext cx="576064" cy="21602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10" name="Ellipse 9"/>
          <p:cNvSpPr/>
          <p:nvPr/>
        </p:nvSpPr>
        <p:spPr>
          <a:xfrm>
            <a:off x="7164288" y="1772816"/>
            <a:ext cx="576064" cy="216024"/>
          </a:xfrm>
          <a:prstGeom prst="ellipse">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11" name="Ellipse 10"/>
          <p:cNvSpPr/>
          <p:nvPr/>
        </p:nvSpPr>
        <p:spPr>
          <a:xfrm>
            <a:off x="2483768" y="1196752"/>
            <a:ext cx="576064" cy="21602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12" name="Ellipse 11"/>
          <p:cNvSpPr/>
          <p:nvPr/>
        </p:nvSpPr>
        <p:spPr>
          <a:xfrm>
            <a:off x="2483768" y="908720"/>
            <a:ext cx="576064" cy="21602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13" name="Ellipse 12"/>
          <p:cNvSpPr/>
          <p:nvPr/>
        </p:nvSpPr>
        <p:spPr>
          <a:xfrm>
            <a:off x="7164288" y="2060848"/>
            <a:ext cx="576064" cy="21602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14" name="Ellipse 13"/>
          <p:cNvSpPr/>
          <p:nvPr/>
        </p:nvSpPr>
        <p:spPr>
          <a:xfrm>
            <a:off x="7164288" y="1484784"/>
            <a:ext cx="576064" cy="21602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15" name="Ellipse 14"/>
          <p:cNvSpPr/>
          <p:nvPr/>
        </p:nvSpPr>
        <p:spPr>
          <a:xfrm>
            <a:off x="7164288" y="1196752"/>
            <a:ext cx="576064" cy="21602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16" name="Ellipse 15"/>
          <p:cNvSpPr/>
          <p:nvPr/>
        </p:nvSpPr>
        <p:spPr>
          <a:xfrm>
            <a:off x="7164288" y="2348880"/>
            <a:ext cx="576064" cy="21602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17" name="Ellipse 16"/>
          <p:cNvSpPr/>
          <p:nvPr/>
        </p:nvSpPr>
        <p:spPr>
          <a:xfrm>
            <a:off x="7164288" y="2712910"/>
            <a:ext cx="576064" cy="21602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18" name="Ellipse 17"/>
          <p:cNvSpPr/>
          <p:nvPr/>
        </p:nvSpPr>
        <p:spPr>
          <a:xfrm>
            <a:off x="7164288" y="3284984"/>
            <a:ext cx="576064" cy="216024"/>
          </a:xfrm>
          <a:prstGeom prst="ellipse">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19" name="Ellipse 18"/>
          <p:cNvSpPr/>
          <p:nvPr/>
        </p:nvSpPr>
        <p:spPr>
          <a:xfrm>
            <a:off x="7164288" y="2996952"/>
            <a:ext cx="576064" cy="216024"/>
          </a:xfrm>
          <a:prstGeom prst="ellipse">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ébit">
  <a:themeElements>
    <a:clrScheme name="Débit">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Débit">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Débit">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865</TotalTime>
  <Words>977</Words>
  <Application>Microsoft Office PowerPoint</Application>
  <PresentationFormat>Affichage à l'écran (4:3)</PresentationFormat>
  <Paragraphs>188</Paragraphs>
  <Slides>12</Slides>
  <Notes>0</Notes>
  <HiddenSlides>0</HiddenSlides>
  <MMClips>0</MMClips>
  <ScaleCrop>false</ScaleCrop>
  <HeadingPairs>
    <vt:vector size="4" baseType="variant">
      <vt:variant>
        <vt:lpstr>Thème</vt:lpstr>
      </vt:variant>
      <vt:variant>
        <vt:i4>1</vt:i4>
      </vt:variant>
      <vt:variant>
        <vt:lpstr>Titres des diapositives</vt:lpstr>
      </vt:variant>
      <vt:variant>
        <vt:i4>12</vt:i4>
      </vt:variant>
    </vt:vector>
  </HeadingPairs>
  <TitlesOfParts>
    <vt:vector size="13" baseType="lpstr">
      <vt:lpstr>Débit</vt:lpstr>
      <vt:lpstr>Diapositive 1</vt:lpstr>
      <vt:lpstr>Diapositive 2</vt:lpstr>
      <vt:lpstr>Diapositive 3</vt:lpstr>
      <vt:lpstr>Diapositive 4</vt:lpstr>
      <vt:lpstr>Diapositive 5</vt:lpstr>
      <vt:lpstr>Diapositive 6</vt:lpstr>
      <vt:lpstr>Diapositive 7</vt:lpstr>
      <vt:lpstr>Diapositive 8</vt:lpstr>
      <vt:lpstr>Diapositive 9</vt:lpstr>
      <vt:lpstr>Diapositive 10</vt:lpstr>
      <vt:lpstr>Diapositive 11</vt:lpstr>
      <vt:lpstr>Diapositive 12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Carlos</dc:creator>
  <cp:lastModifiedBy>Carlos</cp:lastModifiedBy>
  <cp:revision>68</cp:revision>
  <dcterms:created xsi:type="dcterms:W3CDTF">2011-07-10T12:09:08Z</dcterms:created>
  <dcterms:modified xsi:type="dcterms:W3CDTF">2011-09-27T11:11:06Z</dcterms:modified>
</cp:coreProperties>
</file>