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Override PartName="/ppt/diagrams/drawing2.xml" ContentType="application/vnd.ms-office.drawingml.diagramDrawing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61" r:id="rId4"/>
    <p:sldId id="258" r:id="rId5"/>
    <p:sldId id="260" r:id="rId6"/>
    <p:sldId id="259" r:id="rId7"/>
    <p:sldId id="263" r:id="rId8"/>
    <p:sldId id="262" r:id="rId9"/>
    <p:sldId id="268" r:id="rId10"/>
    <p:sldId id="267" r:id="rId11"/>
    <p:sldId id="265" r:id="rId12"/>
    <p:sldId id="266" r:id="rId13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984" y="-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6CB8022-21FD-4F02-84F3-A735D8BC78AE}" type="doc">
      <dgm:prSet loTypeId="urn:microsoft.com/office/officeart/2005/8/layout/radial5" loCatId="cycle" qsTypeId="urn:microsoft.com/office/officeart/2005/8/quickstyle/simple4" qsCatId="simple" csTypeId="urn:microsoft.com/office/officeart/2005/8/colors/accent0_3" csCatId="mainScheme" phldr="1"/>
      <dgm:spPr/>
      <dgm:t>
        <a:bodyPr/>
        <a:lstStyle/>
        <a:p>
          <a:endParaRPr lang="fr-FR"/>
        </a:p>
      </dgm:t>
    </dgm:pt>
    <dgm:pt modelId="{BE9AAB7B-C588-4A4C-BAD2-A6506496DDD5}">
      <dgm:prSet phldrT="[Texte]" custT="1"/>
      <dgm:spPr/>
      <dgm:t>
        <a:bodyPr/>
        <a:lstStyle/>
        <a:p>
          <a:r>
            <a:rPr lang="fr-FR" sz="2000" dirty="0" smtClean="0"/>
            <a:t>Panneaux isolant en papier recyclé</a:t>
          </a:r>
          <a:endParaRPr lang="fr-FR" sz="2000" dirty="0"/>
        </a:p>
      </dgm:t>
    </dgm:pt>
    <dgm:pt modelId="{47C7718C-FE10-45C9-B7BC-D32B3D08FE1F}" type="parTrans" cxnId="{D22242FC-FE00-4BEA-90B5-E0CEA3FB1C3F}">
      <dgm:prSet/>
      <dgm:spPr/>
      <dgm:t>
        <a:bodyPr/>
        <a:lstStyle/>
        <a:p>
          <a:endParaRPr lang="fr-FR"/>
        </a:p>
      </dgm:t>
    </dgm:pt>
    <dgm:pt modelId="{7F1095BF-702B-494C-BA3F-178C4C8DFF7E}" type="sibTrans" cxnId="{D22242FC-FE00-4BEA-90B5-E0CEA3FB1C3F}">
      <dgm:prSet/>
      <dgm:spPr/>
      <dgm:t>
        <a:bodyPr/>
        <a:lstStyle/>
        <a:p>
          <a:endParaRPr lang="fr-FR"/>
        </a:p>
      </dgm:t>
    </dgm:pt>
    <dgm:pt modelId="{93D8BB26-CB06-47C4-A78D-88D4AB21646D}">
      <dgm:prSet phldrT="[Texte]" custT="1"/>
      <dgm:spPr/>
      <dgm:t>
        <a:bodyPr/>
        <a:lstStyle/>
        <a:p>
          <a:r>
            <a:rPr lang="fr-FR" sz="2000" dirty="0" smtClean="0"/>
            <a:t>Industrialisation</a:t>
          </a:r>
          <a:endParaRPr lang="fr-FR" sz="2000" dirty="0"/>
        </a:p>
      </dgm:t>
    </dgm:pt>
    <dgm:pt modelId="{92D85464-02DC-481D-BC57-9AEF9E97B888}" type="parTrans" cxnId="{036469FA-F3EA-4E68-A98C-D509B8371A7A}">
      <dgm:prSet/>
      <dgm:spPr/>
      <dgm:t>
        <a:bodyPr/>
        <a:lstStyle/>
        <a:p>
          <a:endParaRPr lang="fr-FR"/>
        </a:p>
      </dgm:t>
    </dgm:pt>
    <dgm:pt modelId="{B014FB7A-F780-41CE-9603-EB2E56D08617}" type="sibTrans" cxnId="{036469FA-F3EA-4E68-A98C-D509B8371A7A}">
      <dgm:prSet/>
      <dgm:spPr/>
      <dgm:t>
        <a:bodyPr/>
        <a:lstStyle/>
        <a:p>
          <a:endParaRPr lang="fr-FR"/>
        </a:p>
      </dgm:t>
    </dgm:pt>
    <dgm:pt modelId="{02C520F1-ADC6-4AE1-A9C3-BA94F15660D6}">
      <dgm:prSet phldrT="[Texte]" custT="1"/>
      <dgm:spPr/>
      <dgm:t>
        <a:bodyPr/>
        <a:lstStyle/>
        <a:p>
          <a:r>
            <a:rPr lang="fr-FR" sz="2000" dirty="0" smtClean="0"/>
            <a:t>Prix et Impact environnemental</a:t>
          </a:r>
          <a:endParaRPr lang="fr-FR" sz="2000" dirty="0"/>
        </a:p>
      </dgm:t>
    </dgm:pt>
    <dgm:pt modelId="{28F5833D-4A7D-4A0B-AC87-14252741B541}" type="parTrans" cxnId="{4CE65DE3-82CA-4CC0-BAD7-8A124A6D4F13}">
      <dgm:prSet/>
      <dgm:spPr/>
      <dgm:t>
        <a:bodyPr/>
        <a:lstStyle/>
        <a:p>
          <a:endParaRPr lang="fr-FR"/>
        </a:p>
      </dgm:t>
    </dgm:pt>
    <dgm:pt modelId="{D6A30998-8145-4184-A9F9-4A78D49E4E2F}" type="sibTrans" cxnId="{4CE65DE3-82CA-4CC0-BAD7-8A124A6D4F13}">
      <dgm:prSet/>
      <dgm:spPr/>
      <dgm:t>
        <a:bodyPr/>
        <a:lstStyle/>
        <a:p>
          <a:endParaRPr lang="fr-FR"/>
        </a:p>
      </dgm:t>
    </dgm:pt>
    <dgm:pt modelId="{E24B2433-E05D-4383-852E-1DBD60B790BD}">
      <dgm:prSet phldrT="[Texte]" custT="1"/>
      <dgm:spPr/>
      <dgm:t>
        <a:bodyPr/>
        <a:lstStyle/>
        <a:p>
          <a:r>
            <a:rPr lang="fr-FR" sz="2000" dirty="0" smtClean="0"/>
            <a:t>Performance Thermique</a:t>
          </a:r>
          <a:endParaRPr lang="fr-FR" sz="2000" dirty="0"/>
        </a:p>
      </dgm:t>
    </dgm:pt>
    <dgm:pt modelId="{82FE5EA7-08B0-49BA-AC98-423D7DE8EA95}" type="parTrans" cxnId="{A09768D2-6FDA-4B20-8F86-D34E337FE61F}">
      <dgm:prSet/>
      <dgm:spPr/>
      <dgm:t>
        <a:bodyPr/>
        <a:lstStyle/>
        <a:p>
          <a:endParaRPr lang="fr-FR"/>
        </a:p>
      </dgm:t>
    </dgm:pt>
    <dgm:pt modelId="{8CAF8E06-BD84-4A3B-BCE5-7379FCF4CA77}" type="sibTrans" cxnId="{A09768D2-6FDA-4B20-8F86-D34E337FE61F}">
      <dgm:prSet/>
      <dgm:spPr/>
      <dgm:t>
        <a:bodyPr/>
        <a:lstStyle/>
        <a:p>
          <a:endParaRPr lang="fr-FR"/>
        </a:p>
      </dgm:t>
    </dgm:pt>
    <dgm:pt modelId="{33A123FA-EB3F-49BE-8444-C7DD4DB8EF88}" type="pres">
      <dgm:prSet presAssocID="{B6CB8022-21FD-4F02-84F3-A735D8BC78AE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0DC5649C-F687-4E46-B984-CA4C02FA8B80}" type="pres">
      <dgm:prSet presAssocID="{BE9AAB7B-C588-4A4C-BAD2-A6506496DDD5}" presName="centerShape" presStyleLbl="node0" presStyleIdx="0" presStyleCnt="1" custScaleX="167480" custScaleY="86741" custLinFactNeighborX="-515" custLinFactNeighborY="-11031"/>
      <dgm:spPr/>
      <dgm:t>
        <a:bodyPr/>
        <a:lstStyle/>
        <a:p>
          <a:endParaRPr lang="fr-FR"/>
        </a:p>
      </dgm:t>
    </dgm:pt>
    <dgm:pt modelId="{4E5E7B9D-B0FF-4719-A044-6B58C64847B2}" type="pres">
      <dgm:prSet presAssocID="{92D85464-02DC-481D-BC57-9AEF9E97B888}" presName="parTrans" presStyleLbl="sibTrans2D1" presStyleIdx="0" presStyleCnt="3" custAng="10989829" custLinFactNeighborX="12682" custLinFactNeighborY="-15947"/>
      <dgm:spPr/>
      <dgm:t>
        <a:bodyPr/>
        <a:lstStyle/>
        <a:p>
          <a:endParaRPr lang="fr-FR"/>
        </a:p>
      </dgm:t>
    </dgm:pt>
    <dgm:pt modelId="{546DC533-94FB-4827-A56A-453F5A6056A1}" type="pres">
      <dgm:prSet presAssocID="{92D85464-02DC-481D-BC57-9AEF9E97B888}" presName="connectorText" presStyleLbl="sibTrans2D1" presStyleIdx="0" presStyleCnt="3"/>
      <dgm:spPr/>
      <dgm:t>
        <a:bodyPr/>
        <a:lstStyle/>
        <a:p>
          <a:endParaRPr lang="fr-FR"/>
        </a:p>
      </dgm:t>
    </dgm:pt>
    <dgm:pt modelId="{3E5C207C-0ED3-45EC-BC1D-CE81AB3EBBC5}" type="pres">
      <dgm:prSet presAssocID="{93D8BB26-CB06-47C4-A78D-88D4AB21646D}" presName="node" presStyleLbl="node1" presStyleIdx="0" presStyleCnt="3" custScaleX="189085" custScaleY="59430" custRadScaleRad="10823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823E7CF-B0FE-4684-9872-A9C6302B2CBC}" type="pres">
      <dgm:prSet presAssocID="{28F5833D-4A7D-4A0B-AC87-14252741B541}" presName="parTrans" presStyleLbl="sibTrans2D1" presStyleIdx="1" presStyleCnt="3" custAng="10396111"/>
      <dgm:spPr/>
      <dgm:t>
        <a:bodyPr/>
        <a:lstStyle/>
        <a:p>
          <a:endParaRPr lang="fr-FR"/>
        </a:p>
      </dgm:t>
    </dgm:pt>
    <dgm:pt modelId="{C0AD5B4D-4337-424E-8EC4-0EFDE4CD806C}" type="pres">
      <dgm:prSet presAssocID="{28F5833D-4A7D-4A0B-AC87-14252741B541}" presName="connectorText" presStyleLbl="sibTrans2D1" presStyleIdx="1" presStyleCnt="3"/>
      <dgm:spPr/>
      <dgm:t>
        <a:bodyPr/>
        <a:lstStyle/>
        <a:p>
          <a:endParaRPr lang="fr-FR"/>
        </a:p>
      </dgm:t>
    </dgm:pt>
    <dgm:pt modelId="{426271B8-2DD7-4298-B7ED-6AC1D8B336A9}" type="pres">
      <dgm:prSet presAssocID="{02C520F1-ADC6-4AE1-A9C3-BA94F15660D6}" presName="node" presStyleLbl="node1" presStyleIdx="1" presStyleCnt="3" custScaleX="196771" custScaleY="7571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C94FAE4-1560-40A4-8ED4-893A2DE3111B}" type="pres">
      <dgm:prSet presAssocID="{82FE5EA7-08B0-49BA-AC98-423D7DE8EA95}" presName="parTrans" presStyleLbl="sibTrans2D1" presStyleIdx="2" presStyleCnt="3" custAng="11394328"/>
      <dgm:spPr/>
      <dgm:t>
        <a:bodyPr/>
        <a:lstStyle/>
        <a:p>
          <a:endParaRPr lang="fr-FR"/>
        </a:p>
      </dgm:t>
    </dgm:pt>
    <dgm:pt modelId="{12A283D9-EEDA-4170-BBBF-1514A1B435A7}" type="pres">
      <dgm:prSet presAssocID="{82FE5EA7-08B0-49BA-AC98-423D7DE8EA95}" presName="connectorText" presStyleLbl="sibTrans2D1" presStyleIdx="2" presStyleCnt="3"/>
      <dgm:spPr/>
      <dgm:t>
        <a:bodyPr/>
        <a:lstStyle/>
        <a:p>
          <a:endParaRPr lang="fr-FR"/>
        </a:p>
      </dgm:t>
    </dgm:pt>
    <dgm:pt modelId="{BA0343E0-E9B1-4481-A8C5-A86548749727}" type="pres">
      <dgm:prSet presAssocID="{E24B2433-E05D-4383-852E-1DBD60B790BD}" presName="node" presStyleLbl="node1" presStyleIdx="2" presStyleCnt="3" custScaleX="157804" custScaleY="63788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9EC7A2BA-A548-45AC-886C-7DD736063B78}" type="presOf" srcId="{28F5833D-4A7D-4A0B-AC87-14252741B541}" destId="{C0AD5B4D-4337-424E-8EC4-0EFDE4CD806C}" srcOrd="1" destOrd="0" presId="urn:microsoft.com/office/officeart/2005/8/layout/radial5"/>
    <dgm:cxn modelId="{7F5D5365-3AB0-43DE-9B4A-5C80162D0318}" type="presOf" srcId="{82FE5EA7-08B0-49BA-AC98-423D7DE8EA95}" destId="{12A283D9-EEDA-4170-BBBF-1514A1B435A7}" srcOrd="1" destOrd="0" presId="urn:microsoft.com/office/officeart/2005/8/layout/radial5"/>
    <dgm:cxn modelId="{D22242FC-FE00-4BEA-90B5-E0CEA3FB1C3F}" srcId="{B6CB8022-21FD-4F02-84F3-A735D8BC78AE}" destId="{BE9AAB7B-C588-4A4C-BAD2-A6506496DDD5}" srcOrd="0" destOrd="0" parTransId="{47C7718C-FE10-45C9-B7BC-D32B3D08FE1F}" sibTransId="{7F1095BF-702B-494C-BA3F-178C4C8DFF7E}"/>
    <dgm:cxn modelId="{7294CD9A-D93C-48B7-8DE2-B04CAEB90B5B}" type="presOf" srcId="{92D85464-02DC-481D-BC57-9AEF9E97B888}" destId="{546DC533-94FB-4827-A56A-453F5A6056A1}" srcOrd="1" destOrd="0" presId="urn:microsoft.com/office/officeart/2005/8/layout/radial5"/>
    <dgm:cxn modelId="{A09768D2-6FDA-4B20-8F86-D34E337FE61F}" srcId="{BE9AAB7B-C588-4A4C-BAD2-A6506496DDD5}" destId="{E24B2433-E05D-4383-852E-1DBD60B790BD}" srcOrd="2" destOrd="0" parTransId="{82FE5EA7-08B0-49BA-AC98-423D7DE8EA95}" sibTransId="{8CAF8E06-BD84-4A3B-BCE5-7379FCF4CA77}"/>
    <dgm:cxn modelId="{7532C216-3D49-467F-A167-1141A94106B3}" type="presOf" srcId="{B6CB8022-21FD-4F02-84F3-A735D8BC78AE}" destId="{33A123FA-EB3F-49BE-8444-C7DD4DB8EF88}" srcOrd="0" destOrd="0" presId="urn:microsoft.com/office/officeart/2005/8/layout/radial5"/>
    <dgm:cxn modelId="{3085B43D-F7A4-43A5-BC1B-BD21BB083AB5}" type="presOf" srcId="{E24B2433-E05D-4383-852E-1DBD60B790BD}" destId="{BA0343E0-E9B1-4481-A8C5-A86548749727}" srcOrd="0" destOrd="0" presId="urn:microsoft.com/office/officeart/2005/8/layout/radial5"/>
    <dgm:cxn modelId="{101947D1-15FA-4F52-9530-35560BD9BF82}" type="presOf" srcId="{82FE5EA7-08B0-49BA-AC98-423D7DE8EA95}" destId="{1C94FAE4-1560-40A4-8ED4-893A2DE3111B}" srcOrd="0" destOrd="0" presId="urn:microsoft.com/office/officeart/2005/8/layout/radial5"/>
    <dgm:cxn modelId="{036469FA-F3EA-4E68-A98C-D509B8371A7A}" srcId="{BE9AAB7B-C588-4A4C-BAD2-A6506496DDD5}" destId="{93D8BB26-CB06-47C4-A78D-88D4AB21646D}" srcOrd="0" destOrd="0" parTransId="{92D85464-02DC-481D-BC57-9AEF9E97B888}" sibTransId="{B014FB7A-F780-41CE-9603-EB2E56D08617}"/>
    <dgm:cxn modelId="{17B42802-306A-4EB1-B652-78A02A90B4A3}" type="presOf" srcId="{BE9AAB7B-C588-4A4C-BAD2-A6506496DDD5}" destId="{0DC5649C-F687-4E46-B984-CA4C02FA8B80}" srcOrd="0" destOrd="0" presId="urn:microsoft.com/office/officeart/2005/8/layout/radial5"/>
    <dgm:cxn modelId="{E53F44AD-0C1C-4015-ADFD-64875CAFCCAF}" type="presOf" srcId="{28F5833D-4A7D-4A0B-AC87-14252741B541}" destId="{A823E7CF-B0FE-4684-9872-A9C6302B2CBC}" srcOrd="0" destOrd="0" presId="urn:microsoft.com/office/officeart/2005/8/layout/radial5"/>
    <dgm:cxn modelId="{4CE65DE3-82CA-4CC0-BAD7-8A124A6D4F13}" srcId="{BE9AAB7B-C588-4A4C-BAD2-A6506496DDD5}" destId="{02C520F1-ADC6-4AE1-A9C3-BA94F15660D6}" srcOrd="1" destOrd="0" parTransId="{28F5833D-4A7D-4A0B-AC87-14252741B541}" sibTransId="{D6A30998-8145-4184-A9F9-4A78D49E4E2F}"/>
    <dgm:cxn modelId="{FF2218E4-5806-4EE6-92C7-0BB9D7ECB641}" type="presOf" srcId="{93D8BB26-CB06-47C4-A78D-88D4AB21646D}" destId="{3E5C207C-0ED3-45EC-BC1D-CE81AB3EBBC5}" srcOrd="0" destOrd="0" presId="urn:microsoft.com/office/officeart/2005/8/layout/radial5"/>
    <dgm:cxn modelId="{39EE50E7-D7C8-4C2E-8F45-BF6C43D23C19}" type="presOf" srcId="{92D85464-02DC-481D-BC57-9AEF9E97B888}" destId="{4E5E7B9D-B0FF-4719-A044-6B58C64847B2}" srcOrd="0" destOrd="0" presId="urn:microsoft.com/office/officeart/2005/8/layout/radial5"/>
    <dgm:cxn modelId="{157EABC3-BF56-46A8-BFF2-060693129D2C}" type="presOf" srcId="{02C520F1-ADC6-4AE1-A9C3-BA94F15660D6}" destId="{426271B8-2DD7-4298-B7ED-6AC1D8B336A9}" srcOrd="0" destOrd="0" presId="urn:microsoft.com/office/officeart/2005/8/layout/radial5"/>
    <dgm:cxn modelId="{E9C224AB-0C0B-4A09-BB5C-4FE087E7012C}" type="presParOf" srcId="{33A123FA-EB3F-49BE-8444-C7DD4DB8EF88}" destId="{0DC5649C-F687-4E46-B984-CA4C02FA8B80}" srcOrd="0" destOrd="0" presId="urn:microsoft.com/office/officeart/2005/8/layout/radial5"/>
    <dgm:cxn modelId="{CFE126AD-96CD-4938-9F18-1DF171EC0C6F}" type="presParOf" srcId="{33A123FA-EB3F-49BE-8444-C7DD4DB8EF88}" destId="{4E5E7B9D-B0FF-4719-A044-6B58C64847B2}" srcOrd="1" destOrd="0" presId="urn:microsoft.com/office/officeart/2005/8/layout/radial5"/>
    <dgm:cxn modelId="{C3AE7E60-6B8E-4DA9-A73A-65CFCDC604DB}" type="presParOf" srcId="{4E5E7B9D-B0FF-4719-A044-6B58C64847B2}" destId="{546DC533-94FB-4827-A56A-453F5A6056A1}" srcOrd="0" destOrd="0" presId="urn:microsoft.com/office/officeart/2005/8/layout/radial5"/>
    <dgm:cxn modelId="{FF5D13AB-D3AD-48F3-8C5E-EC5AFC00DBAB}" type="presParOf" srcId="{33A123FA-EB3F-49BE-8444-C7DD4DB8EF88}" destId="{3E5C207C-0ED3-45EC-BC1D-CE81AB3EBBC5}" srcOrd="2" destOrd="0" presId="urn:microsoft.com/office/officeart/2005/8/layout/radial5"/>
    <dgm:cxn modelId="{714491BA-30A0-4672-A2B0-5F2238ACA50F}" type="presParOf" srcId="{33A123FA-EB3F-49BE-8444-C7DD4DB8EF88}" destId="{A823E7CF-B0FE-4684-9872-A9C6302B2CBC}" srcOrd="3" destOrd="0" presId="urn:microsoft.com/office/officeart/2005/8/layout/radial5"/>
    <dgm:cxn modelId="{9D85D9FD-C69F-471E-9C77-91242FC7B051}" type="presParOf" srcId="{A823E7CF-B0FE-4684-9872-A9C6302B2CBC}" destId="{C0AD5B4D-4337-424E-8EC4-0EFDE4CD806C}" srcOrd="0" destOrd="0" presId="urn:microsoft.com/office/officeart/2005/8/layout/radial5"/>
    <dgm:cxn modelId="{F6B0D8E2-A6AB-4A93-B1C9-8035D4F3B6D4}" type="presParOf" srcId="{33A123FA-EB3F-49BE-8444-C7DD4DB8EF88}" destId="{426271B8-2DD7-4298-B7ED-6AC1D8B336A9}" srcOrd="4" destOrd="0" presId="urn:microsoft.com/office/officeart/2005/8/layout/radial5"/>
    <dgm:cxn modelId="{C0E7F4CD-B29F-472E-835F-55B601F86A58}" type="presParOf" srcId="{33A123FA-EB3F-49BE-8444-C7DD4DB8EF88}" destId="{1C94FAE4-1560-40A4-8ED4-893A2DE3111B}" srcOrd="5" destOrd="0" presId="urn:microsoft.com/office/officeart/2005/8/layout/radial5"/>
    <dgm:cxn modelId="{CE58992F-83AA-4243-AFC4-2E3D20896E73}" type="presParOf" srcId="{1C94FAE4-1560-40A4-8ED4-893A2DE3111B}" destId="{12A283D9-EEDA-4170-BBBF-1514A1B435A7}" srcOrd="0" destOrd="0" presId="urn:microsoft.com/office/officeart/2005/8/layout/radial5"/>
    <dgm:cxn modelId="{17F7335B-7200-4E0F-816C-CFF3D51A287A}" type="presParOf" srcId="{33A123FA-EB3F-49BE-8444-C7DD4DB8EF88}" destId="{BA0343E0-E9B1-4481-A8C5-A86548749727}" srcOrd="6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89B6A44-BDDD-4CFA-A70A-2573531BD75B}" type="doc">
      <dgm:prSet loTypeId="urn:microsoft.com/office/officeart/2005/8/layout/cycle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B405852F-1F5E-4FC4-9D5F-DF22294DFA9C}">
      <dgm:prSet phldrT="[Texte]"/>
      <dgm:spPr/>
      <dgm:t>
        <a:bodyPr/>
        <a:lstStyle/>
        <a:p>
          <a:r>
            <a:rPr lang="fr-FR" dirty="0" smtClean="0"/>
            <a:t>Transformation</a:t>
          </a:r>
          <a:endParaRPr lang="fr-FR" dirty="0"/>
        </a:p>
      </dgm:t>
    </dgm:pt>
    <dgm:pt modelId="{9ECD8281-A015-4BDF-8797-7CEAF759EF9F}" type="parTrans" cxnId="{A3EB2B9D-2364-4A9A-9E99-2E13C5AF185A}">
      <dgm:prSet/>
      <dgm:spPr/>
      <dgm:t>
        <a:bodyPr/>
        <a:lstStyle/>
        <a:p>
          <a:endParaRPr lang="fr-FR"/>
        </a:p>
      </dgm:t>
    </dgm:pt>
    <dgm:pt modelId="{AE5C0E7C-0A17-48D6-97B9-73869D242FE0}" type="sibTrans" cxnId="{A3EB2B9D-2364-4A9A-9E99-2E13C5AF185A}">
      <dgm:prSet/>
      <dgm:spPr/>
      <dgm:t>
        <a:bodyPr/>
        <a:lstStyle/>
        <a:p>
          <a:endParaRPr lang="fr-FR"/>
        </a:p>
      </dgm:t>
    </dgm:pt>
    <dgm:pt modelId="{6166040D-F094-4963-8487-CB0217C6E1D8}">
      <dgm:prSet phldrT="[Texte]"/>
      <dgm:spPr/>
      <dgm:t>
        <a:bodyPr/>
        <a:lstStyle/>
        <a:p>
          <a:r>
            <a:rPr lang="fr-FR" dirty="0" smtClean="0"/>
            <a:t>Fabrication panneaux</a:t>
          </a:r>
          <a:endParaRPr lang="fr-FR" dirty="0"/>
        </a:p>
      </dgm:t>
    </dgm:pt>
    <dgm:pt modelId="{90E571A4-C9E7-4EDA-9596-940439629393}" type="parTrans" cxnId="{19E214A8-B66B-4741-A9FF-E2804AD97D4D}">
      <dgm:prSet/>
      <dgm:spPr/>
      <dgm:t>
        <a:bodyPr/>
        <a:lstStyle/>
        <a:p>
          <a:endParaRPr lang="fr-FR"/>
        </a:p>
      </dgm:t>
    </dgm:pt>
    <dgm:pt modelId="{330E8575-3A43-4592-BC71-CA42699B897A}" type="sibTrans" cxnId="{19E214A8-B66B-4741-A9FF-E2804AD97D4D}">
      <dgm:prSet/>
      <dgm:spPr/>
      <dgm:t>
        <a:bodyPr/>
        <a:lstStyle/>
        <a:p>
          <a:endParaRPr lang="fr-FR"/>
        </a:p>
      </dgm:t>
    </dgm:pt>
    <dgm:pt modelId="{C1FA9A24-F3F5-41FE-A5C6-9DF7EB0CE7F3}">
      <dgm:prSet phldrT="[Texte]"/>
      <dgm:spPr/>
      <dgm:t>
        <a:bodyPr/>
        <a:lstStyle/>
        <a:p>
          <a:r>
            <a:rPr lang="fr-FR" dirty="0" smtClean="0"/>
            <a:t>Pose en bâtiment</a:t>
          </a:r>
          <a:endParaRPr lang="fr-FR" dirty="0"/>
        </a:p>
      </dgm:t>
    </dgm:pt>
    <dgm:pt modelId="{956E4B0E-72F9-4E0C-8BF2-E3B4CBF5C576}" type="parTrans" cxnId="{E40A147F-2894-4FF2-83DE-2378563337EC}">
      <dgm:prSet/>
      <dgm:spPr/>
      <dgm:t>
        <a:bodyPr/>
        <a:lstStyle/>
        <a:p>
          <a:endParaRPr lang="fr-FR"/>
        </a:p>
      </dgm:t>
    </dgm:pt>
    <dgm:pt modelId="{3F97C309-4281-433D-9A7C-42E40ACCDA25}" type="sibTrans" cxnId="{E40A147F-2894-4FF2-83DE-2378563337EC}">
      <dgm:prSet/>
      <dgm:spPr/>
      <dgm:t>
        <a:bodyPr/>
        <a:lstStyle/>
        <a:p>
          <a:endParaRPr lang="fr-FR"/>
        </a:p>
      </dgm:t>
    </dgm:pt>
    <dgm:pt modelId="{01966105-5B17-41DF-B35B-2420D5771D02}">
      <dgm:prSet phldrT="[Texte]"/>
      <dgm:spPr/>
      <dgm:t>
        <a:bodyPr/>
        <a:lstStyle/>
        <a:p>
          <a:r>
            <a:rPr lang="fr-FR" dirty="0" smtClean="0"/>
            <a:t>Destruction du bâtiment / Récupération du papier</a:t>
          </a:r>
          <a:endParaRPr lang="fr-FR" dirty="0"/>
        </a:p>
      </dgm:t>
    </dgm:pt>
    <dgm:pt modelId="{887623D9-1D2F-4E10-A71E-078F2CBD6D2A}" type="parTrans" cxnId="{58883364-3941-4E35-96FD-98F9B9608E03}">
      <dgm:prSet/>
      <dgm:spPr/>
      <dgm:t>
        <a:bodyPr/>
        <a:lstStyle/>
        <a:p>
          <a:endParaRPr lang="fr-FR"/>
        </a:p>
      </dgm:t>
    </dgm:pt>
    <dgm:pt modelId="{B20F4A39-726D-45FD-942E-6CBFB1A85119}" type="sibTrans" cxnId="{58883364-3941-4E35-96FD-98F9B9608E03}">
      <dgm:prSet/>
      <dgm:spPr/>
      <dgm:t>
        <a:bodyPr/>
        <a:lstStyle/>
        <a:p>
          <a:endParaRPr lang="fr-FR"/>
        </a:p>
      </dgm:t>
    </dgm:pt>
    <dgm:pt modelId="{14E9C90E-A26E-4DA4-86C9-082B99679473}">
      <dgm:prSet phldrT="[Texte]"/>
      <dgm:spPr/>
      <dgm:t>
        <a:bodyPr/>
        <a:lstStyle/>
        <a:p>
          <a:r>
            <a:rPr lang="fr-FR" dirty="0" smtClean="0"/>
            <a:t>Papier recyclé</a:t>
          </a:r>
          <a:endParaRPr lang="fr-FR" dirty="0"/>
        </a:p>
      </dgm:t>
    </dgm:pt>
    <dgm:pt modelId="{4966C117-16C2-4E06-911A-F016D650F5A5}" type="parTrans" cxnId="{7B0CCCCC-3776-421E-864B-DC18B163F416}">
      <dgm:prSet/>
      <dgm:spPr/>
      <dgm:t>
        <a:bodyPr/>
        <a:lstStyle/>
        <a:p>
          <a:endParaRPr lang="fr-FR"/>
        </a:p>
      </dgm:t>
    </dgm:pt>
    <dgm:pt modelId="{B5F6F639-89F6-45D6-9A87-D692912D2C00}" type="sibTrans" cxnId="{7B0CCCCC-3776-421E-864B-DC18B163F416}">
      <dgm:prSet/>
      <dgm:spPr/>
      <dgm:t>
        <a:bodyPr/>
        <a:lstStyle/>
        <a:p>
          <a:endParaRPr lang="fr-FR"/>
        </a:p>
      </dgm:t>
    </dgm:pt>
    <dgm:pt modelId="{861D9966-B4DC-450B-B2E6-20EC68E03873}" type="pres">
      <dgm:prSet presAssocID="{A89B6A44-BDDD-4CFA-A70A-2573531BD75B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E93C0128-6495-4286-A9ED-FF39A0CD7BBE}" type="pres">
      <dgm:prSet presAssocID="{B405852F-1F5E-4FC4-9D5F-DF22294DFA9C}" presName="dummy" presStyleCnt="0"/>
      <dgm:spPr/>
    </dgm:pt>
    <dgm:pt modelId="{C272F520-763C-4B27-A6C1-C47079CCBCA4}" type="pres">
      <dgm:prSet presAssocID="{B405852F-1F5E-4FC4-9D5F-DF22294DFA9C}" presName="node" presStyleLbl="revTx" presStyleIdx="0" presStyleCnt="5" custScaleX="157271" custScaleY="46206" custRadScaleRad="103733" custRadScaleInc="2117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44B4E76-AF77-434E-AF93-1440D83844CC}" type="pres">
      <dgm:prSet presAssocID="{AE5C0E7C-0A17-48D6-97B9-73869D242FE0}" presName="sibTrans" presStyleLbl="node1" presStyleIdx="0" presStyleCnt="5"/>
      <dgm:spPr/>
      <dgm:t>
        <a:bodyPr/>
        <a:lstStyle/>
        <a:p>
          <a:endParaRPr lang="fr-FR"/>
        </a:p>
      </dgm:t>
    </dgm:pt>
    <dgm:pt modelId="{9ACC801C-4CAC-4F88-A020-DED3056FF20C}" type="pres">
      <dgm:prSet presAssocID="{6166040D-F094-4963-8487-CB0217C6E1D8}" presName="dummy" presStyleCnt="0"/>
      <dgm:spPr/>
    </dgm:pt>
    <dgm:pt modelId="{4C1310AE-9629-47AA-B782-D8FC8F20C074}" type="pres">
      <dgm:prSet presAssocID="{6166040D-F094-4963-8487-CB0217C6E1D8}" presName="node" presStyleLbl="revTx" presStyleIdx="1" presStyleCnt="5" custScaleX="150440" custScaleY="5494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55357F9-E9B0-43DB-BC0D-A2BF74986FBF}" type="pres">
      <dgm:prSet presAssocID="{330E8575-3A43-4592-BC71-CA42699B897A}" presName="sibTrans" presStyleLbl="node1" presStyleIdx="1" presStyleCnt="5"/>
      <dgm:spPr/>
      <dgm:t>
        <a:bodyPr/>
        <a:lstStyle/>
        <a:p>
          <a:endParaRPr lang="fr-FR"/>
        </a:p>
      </dgm:t>
    </dgm:pt>
    <dgm:pt modelId="{C64D4DD0-AED9-4E20-8A34-069B3BEEDAFA}" type="pres">
      <dgm:prSet presAssocID="{C1FA9A24-F3F5-41FE-A5C6-9DF7EB0CE7F3}" presName="dummy" presStyleCnt="0"/>
      <dgm:spPr/>
    </dgm:pt>
    <dgm:pt modelId="{9BEC59F9-4FD3-4C3E-80BC-DA0D9BEDE25D}" type="pres">
      <dgm:prSet presAssocID="{C1FA9A24-F3F5-41FE-A5C6-9DF7EB0CE7F3}" presName="node" presStyleLbl="revTx" presStyleIdx="2" presStyleCnt="5" custScaleY="56971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D3CD93B-293D-4622-8A43-DED1A517F779}" type="pres">
      <dgm:prSet presAssocID="{3F97C309-4281-433D-9A7C-42E40ACCDA25}" presName="sibTrans" presStyleLbl="node1" presStyleIdx="2" presStyleCnt="5"/>
      <dgm:spPr/>
      <dgm:t>
        <a:bodyPr/>
        <a:lstStyle/>
        <a:p>
          <a:endParaRPr lang="fr-FR"/>
        </a:p>
      </dgm:t>
    </dgm:pt>
    <dgm:pt modelId="{A7B85FBA-A950-4551-AC68-4017C46BBA75}" type="pres">
      <dgm:prSet presAssocID="{01966105-5B17-41DF-B35B-2420D5771D02}" presName="dummy" presStyleCnt="0"/>
      <dgm:spPr/>
    </dgm:pt>
    <dgm:pt modelId="{BFAB46A4-A583-49E8-90DD-BA148C168852}" type="pres">
      <dgm:prSet presAssocID="{01966105-5B17-41DF-B35B-2420D5771D02}" presName="node" presStyleLbl="revTx" presStyleIdx="3" presStyleCnt="5" custScaleX="16423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7842571-E38C-4AD7-B8F5-545C1631B9E2}" type="pres">
      <dgm:prSet presAssocID="{B20F4A39-726D-45FD-942E-6CBFB1A85119}" presName="sibTrans" presStyleLbl="node1" presStyleIdx="3" presStyleCnt="5"/>
      <dgm:spPr/>
      <dgm:t>
        <a:bodyPr/>
        <a:lstStyle/>
        <a:p>
          <a:endParaRPr lang="fr-FR"/>
        </a:p>
      </dgm:t>
    </dgm:pt>
    <dgm:pt modelId="{2BCE7636-F168-43F1-B39B-2836DFBE5315}" type="pres">
      <dgm:prSet presAssocID="{14E9C90E-A26E-4DA4-86C9-082B99679473}" presName="dummy" presStyleCnt="0"/>
      <dgm:spPr/>
    </dgm:pt>
    <dgm:pt modelId="{9F8476D9-6140-47F3-9074-5E30C105E851}" type="pres">
      <dgm:prSet presAssocID="{14E9C90E-A26E-4DA4-86C9-082B99679473}" presName="node" presStyleLbl="revTx" presStyleIdx="4" presStyleCnt="5" custScaleX="167952" custScaleY="48801" custRadScaleRad="103065" custRadScaleInc="-1660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51D4287-4BFF-4B4B-AAB8-926958B69CBE}" type="pres">
      <dgm:prSet presAssocID="{B5F6F639-89F6-45D6-9A87-D692912D2C00}" presName="sibTrans" presStyleLbl="node1" presStyleIdx="4" presStyleCnt="5"/>
      <dgm:spPr/>
      <dgm:t>
        <a:bodyPr/>
        <a:lstStyle/>
        <a:p>
          <a:endParaRPr lang="fr-FR"/>
        </a:p>
      </dgm:t>
    </dgm:pt>
  </dgm:ptLst>
  <dgm:cxnLst>
    <dgm:cxn modelId="{7B0CCCCC-3776-421E-864B-DC18B163F416}" srcId="{A89B6A44-BDDD-4CFA-A70A-2573531BD75B}" destId="{14E9C90E-A26E-4DA4-86C9-082B99679473}" srcOrd="4" destOrd="0" parTransId="{4966C117-16C2-4E06-911A-F016D650F5A5}" sibTransId="{B5F6F639-89F6-45D6-9A87-D692912D2C00}"/>
    <dgm:cxn modelId="{4CBB7DF0-B5A3-4E53-83CA-4541544242E1}" type="presOf" srcId="{AE5C0E7C-0A17-48D6-97B9-73869D242FE0}" destId="{544B4E76-AF77-434E-AF93-1440D83844CC}" srcOrd="0" destOrd="0" presId="urn:microsoft.com/office/officeart/2005/8/layout/cycle1"/>
    <dgm:cxn modelId="{A3EB2B9D-2364-4A9A-9E99-2E13C5AF185A}" srcId="{A89B6A44-BDDD-4CFA-A70A-2573531BD75B}" destId="{B405852F-1F5E-4FC4-9D5F-DF22294DFA9C}" srcOrd="0" destOrd="0" parTransId="{9ECD8281-A015-4BDF-8797-7CEAF759EF9F}" sibTransId="{AE5C0E7C-0A17-48D6-97B9-73869D242FE0}"/>
    <dgm:cxn modelId="{E889B090-4CD6-407C-BFBA-921E04E84627}" type="presOf" srcId="{B20F4A39-726D-45FD-942E-6CBFB1A85119}" destId="{67842571-E38C-4AD7-B8F5-545C1631B9E2}" srcOrd="0" destOrd="0" presId="urn:microsoft.com/office/officeart/2005/8/layout/cycle1"/>
    <dgm:cxn modelId="{38074FA3-D99E-41A2-B43F-DB41C3061777}" type="presOf" srcId="{330E8575-3A43-4592-BC71-CA42699B897A}" destId="{A55357F9-E9B0-43DB-BC0D-A2BF74986FBF}" srcOrd="0" destOrd="0" presId="urn:microsoft.com/office/officeart/2005/8/layout/cycle1"/>
    <dgm:cxn modelId="{CAD141EC-DBFF-4805-856C-5487EC116FAD}" type="presOf" srcId="{B5F6F639-89F6-45D6-9A87-D692912D2C00}" destId="{B51D4287-4BFF-4B4B-AAB8-926958B69CBE}" srcOrd="0" destOrd="0" presId="urn:microsoft.com/office/officeart/2005/8/layout/cycle1"/>
    <dgm:cxn modelId="{D4F993DA-CCBF-4ADC-A584-3F3D64D915E2}" type="presOf" srcId="{A89B6A44-BDDD-4CFA-A70A-2573531BD75B}" destId="{861D9966-B4DC-450B-B2E6-20EC68E03873}" srcOrd="0" destOrd="0" presId="urn:microsoft.com/office/officeart/2005/8/layout/cycle1"/>
    <dgm:cxn modelId="{0471C154-5248-4AE4-94DD-F6FCE8E6CE5A}" type="presOf" srcId="{3F97C309-4281-433D-9A7C-42E40ACCDA25}" destId="{3D3CD93B-293D-4622-8A43-DED1A517F779}" srcOrd="0" destOrd="0" presId="urn:microsoft.com/office/officeart/2005/8/layout/cycle1"/>
    <dgm:cxn modelId="{E40A147F-2894-4FF2-83DE-2378563337EC}" srcId="{A89B6A44-BDDD-4CFA-A70A-2573531BD75B}" destId="{C1FA9A24-F3F5-41FE-A5C6-9DF7EB0CE7F3}" srcOrd="2" destOrd="0" parTransId="{956E4B0E-72F9-4E0C-8BF2-E3B4CBF5C576}" sibTransId="{3F97C309-4281-433D-9A7C-42E40ACCDA25}"/>
    <dgm:cxn modelId="{67449F68-D451-4228-ACBA-0A6950809196}" type="presOf" srcId="{B405852F-1F5E-4FC4-9D5F-DF22294DFA9C}" destId="{C272F520-763C-4B27-A6C1-C47079CCBCA4}" srcOrd="0" destOrd="0" presId="urn:microsoft.com/office/officeart/2005/8/layout/cycle1"/>
    <dgm:cxn modelId="{6B00E3B1-01D1-491A-8D45-6C975B7B1EC7}" type="presOf" srcId="{01966105-5B17-41DF-B35B-2420D5771D02}" destId="{BFAB46A4-A583-49E8-90DD-BA148C168852}" srcOrd="0" destOrd="0" presId="urn:microsoft.com/office/officeart/2005/8/layout/cycle1"/>
    <dgm:cxn modelId="{B1874B52-B030-4992-9854-CC08504D4614}" type="presOf" srcId="{C1FA9A24-F3F5-41FE-A5C6-9DF7EB0CE7F3}" destId="{9BEC59F9-4FD3-4C3E-80BC-DA0D9BEDE25D}" srcOrd="0" destOrd="0" presId="urn:microsoft.com/office/officeart/2005/8/layout/cycle1"/>
    <dgm:cxn modelId="{318BED26-668E-4EF9-BA21-85F641465A64}" type="presOf" srcId="{6166040D-F094-4963-8487-CB0217C6E1D8}" destId="{4C1310AE-9629-47AA-B782-D8FC8F20C074}" srcOrd="0" destOrd="0" presId="urn:microsoft.com/office/officeart/2005/8/layout/cycle1"/>
    <dgm:cxn modelId="{F6DC33A0-D492-4706-B560-FE747FAA6965}" type="presOf" srcId="{14E9C90E-A26E-4DA4-86C9-082B99679473}" destId="{9F8476D9-6140-47F3-9074-5E30C105E851}" srcOrd="0" destOrd="0" presId="urn:microsoft.com/office/officeart/2005/8/layout/cycle1"/>
    <dgm:cxn modelId="{58883364-3941-4E35-96FD-98F9B9608E03}" srcId="{A89B6A44-BDDD-4CFA-A70A-2573531BD75B}" destId="{01966105-5B17-41DF-B35B-2420D5771D02}" srcOrd="3" destOrd="0" parTransId="{887623D9-1D2F-4E10-A71E-078F2CBD6D2A}" sibTransId="{B20F4A39-726D-45FD-942E-6CBFB1A85119}"/>
    <dgm:cxn modelId="{19E214A8-B66B-4741-A9FF-E2804AD97D4D}" srcId="{A89B6A44-BDDD-4CFA-A70A-2573531BD75B}" destId="{6166040D-F094-4963-8487-CB0217C6E1D8}" srcOrd="1" destOrd="0" parTransId="{90E571A4-C9E7-4EDA-9596-940439629393}" sibTransId="{330E8575-3A43-4592-BC71-CA42699B897A}"/>
    <dgm:cxn modelId="{1CBB4867-6D40-438A-B80A-315AA9FE3765}" type="presParOf" srcId="{861D9966-B4DC-450B-B2E6-20EC68E03873}" destId="{E93C0128-6495-4286-A9ED-FF39A0CD7BBE}" srcOrd="0" destOrd="0" presId="urn:microsoft.com/office/officeart/2005/8/layout/cycle1"/>
    <dgm:cxn modelId="{9C0170B8-FA53-4FCF-8B87-38B20F9D509E}" type="presParOf" srcId="{861D9966-B4DC-450B-B2E6-20EC68E03873}" destId="{C272F520-763C-4B27-A6C1-C47079CCBCA4}" srcOrd="1" destOrd="0" presId="urn:microsoft.com/office/officeart/2005/8/layout/cycle1"/>
    <dgm:cxn modelId="{BF34F9E8-F4D9-442D-8381-0429C5B4F642}" type="presParOf" srcId="{861D9966-B4DC-450B-B2E6-20EC68E03873}" destId="{544B4E76-AF77-434E-AF93-1440D83844CC}" srcOrd="2" destOrd="0" presId="urn:microsoft.com/office/officeart/2005/8/layout/cycle1"/>
    <dgm:cxn modelId="{C3FEAB2E-857A-4912-A906-B25A2594AD72}" type="presParOf" srcId="{861D9966-B4DC-450B-B2E6-20EC68E03873}" destId="{9ACC801C-4CAC-4F88-A020-DED3056FF20C}" srcOrd="3" destOrd="0" presId="urn:microsoft.com/office/officeart/2005/8/layout/cycle1"/>
    <dgm:cxn modelId="{49B9AAA3-412E-4D8F-858A-625C623EB554}" type="presParOf" srcId="{861D9966-B4DC-450B-B2E6-20EC68E03873}" destId="{4C1310AE-9629-47AA-B782-D8FC8F20C074}" srcOrd="4" destOrd="0" presId="urn:microsoft.com/office/officeart/2005/8/layout/cycle1"/>
    <dgm:cxn modelId="{55423B49-02AD-4EB3-89A2-C3A5EF277954}" type="presParOf" srcId="{861D9966-B4DC-450B-B2E6-20EC68E03873}" destId="{A55357F9-E9B0-43DB-BC0D-A2BF74986FBF}" srcOrd="5" destOrd="0" presId="urn:microsoft.com/office/officeart/2005/8/layout/cycle1"/>
    <dgm:cxn modelId="{386B0A17-33BB-46BC-84FD-40FD757ED528}" type="presParOf" srcId="{861D9966-B4DC-450B-B2E6-20EC68E03873}" destId="{C64D4DD0-AED9-4E20-8A34-069B3BEEDAFA}" srcOrd="6" destOrd="0" presId="urn:microsoft.com/office/officeart/2005/8/layout/cycle1"/>
    <dgm:cxn modelId="{199762CA-8051-4FB0-A4E8-F6787B8BCB03}" type="presParOf" srcId="{861D9966-B4DC-450B-B2E6-20EC68E03873}" destId="{9BEC59F9-4FD3-4C3E-80BC-DA0D9BEDE25D}" srcOrd="7" destOrd="0" presId="urn:microsoft.com/office/officeart/2005/8/layout/cycle1"/>
    <dgm:cxn modelId="{1FEB2621-A14B-4B5F-AA9D-A7DE91B289B2}" type="presParOf" srcId="{861D9966-B4DC-450B-B2E6-20EC68E03873}" destId="{3D3CD93B-293D-4622-8A43-DED1A517F779}" srcOrd="8" destOrd="0" presId="urn:microsoft.com/office/officeart/2005/8/layout/cycle1"/>
    <dgm:cxn modelId="{A00C5868-6EF6-4FB7-A7B9-E5B1865C3926}" type="presParOf" srcId="{861D9966-B4DC-450B-B2E6-20EC68E03873}" destId="{A7B85FBA-A950-4551-AC68-4017C46BBA75}" srcOrd="9" destOrd="0" presId="urn:microsoft.com/office/officeart/2005/8/layout/cycle1"/>
    <dgm:cxn modelId="{4FC495BE-42EF-477A-BBE4-834DB5DAC186}" type="presParOf" srcId="{861D9966-B4DC-450B-B2E6-20EC68E03873}" destId="{BFAB46A4-A583-49E8-90DD-BA148C168852}" srcOrd="10" destOrd="0" presId="urn:microsoft.com/office/officeart/2005/8/layout/cycle1"/>
    <dgm:cxn modelId="{9E279CEF-8C49-40E4-815D-FF3846799DAF}" type="presParOf" srcId="{861D9966-B4DC-450B-B2E6-20EC68E03873}" destId="{67842571-E38C-4AD7-B8F5-545C1631B9E2}" srcOrd="11" destOrd="0" presId="urn:microsoft.com/office/officeart/2005/8/layout/cycle1"/>
    <dgm:cxn modelId="{E65FCFDE-5FDA-465D-A0CD-CFC8E1676972}" type="presParOf" srcId="{861D9966-B4DC-450B-B2E6-20EC68E03873}" destId="{2BCE7636-F168-43F1-B39B-2836DFBE5315}" srcOrd="12" destOrd="0" presId="urn:microsoft.com/office/officeart/2005/8/layout/cycle1"/>
    <dgm:cxn modelId="{42D472EC-EBE5-4B45-B2F8-EF6207398C45}" type="presParOf" srcId="{861D9966-B4DC-450B-B2E6-20EC68E03873}" destId="{9F8476D9-6140-47F3-9074-5E30C105E851}" srcOrd="13" destOrd="0" presId="urn:microsoft.com/office/officeart/2005/8/layout/cycle1"/>
    <dgm:cxn modelId="{B76C20B8-D774-4D7E-8DB0-F5E94A7CFFDA}" type="presParOf" srcId="{861D9966-B4DC-450B-B2E6-20EC68E03873}" destId="{B51D4287-4BFF-4B4B-AAB8-926958B69CBE}" srcOrd="14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DC5649C-F687-4E46-B984-CA4C02FA8B80}">
      <dsp:nvSpPr>
        <dsp:cNvPr id="0" name=""/>
        <dsp:cNvSpPr/>
      </dsp:nvSpPr>
      <dsp:spPr>
        <a:xfrm>
          <a:off x="2476168" y="1712834"/>
          <a:ext cx="2564396" cy="1328148"/>
        </a:xfrm>
        <a:prstGeom prst="ellips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dk2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kern="1200" dirty="0" smtClean="0"/>
            <a:t>Panneaux isolant en papier recyclé</a:t>
          </a:r>
          <a:endParaRPr lang="fr-FR" sz="2000" kern="1200" dirty="0"/>
        </a:p>
      </dsp:txBody>
      <dsp:txXfrm>
        <a:off x="2476168" y="1712834"/>
        <a:ext cx="2564396" cy="1328148"/>
      </dsp:txXfrm>
    </dsp:sp>
    <dsp:sp modelId="{4E5E7B9D-B0FF-4719-A044-6B58C64847B2}">
      <dsp:nvSpPr>
        <dsp:cNvPr id="0" name=""/>
        <dsp:cNvSpPr/>
      </dsp:nvSpPr>
      <dsp:spPr>
        <a:xfrm rot="5630917">
          <a:off x="3626499" y="1016381"/>
          <a:ext cx="385942" cy="52059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dk2">
                <a:tint val="60000"/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dk2">
                <a:tint val="60000"/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dk2">
                <a:tint val="60000"/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2400" kern="1200"/>
        </a:p>
      </dsp:txBody>
      <dsp:txXfrm rot="5630917">
        <a:off x="3626499" y="1016381"/>
        <a:ext cx="385942" cy="520596"/>
      </dsp:txXfrm>
    </dsp:sp>
    <dsp:sp modelId="{3E5C207C-0ED3-45EC-BC1D-CE81AB3EBBC5}">
      <dsp:nvSpPr>
        <dsp:cNvPr id="0" name=""/>
        <dsp:cNvSpPr/>
      </dsp:nvSpPr>
      <dsp:spPr>
        <a:xfrm>
          <a:off x="2332843" y="74737"/>
          <a:ext cx="2895204" cy="909971"/>
        </a:xfrm>
        <a:prstGeom prst="ellips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dk2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kern="1200" dirty="0" smtClean="0"/>
            <a:t>Industrialisation</a:t>
          </a:r>
          <a:endParaRPr lang="fr-FR" sz="2000" kern="1200" dirty="0"/>
        </a:p>
      </dsp:txBody>
      <dsp:txXfrm>
        <a:off x="2332843" y="74737"/>
        <a:ext cx="2895204" cy="909971"/>
      </dsp:txXfrm>
    </dsp:sp>
    <dsp:sp modelId="{A823E7CF-B0FE-4684-9872-A9C6302B2CBC}">
      <dsp:nvSpPr>
        <dsp:cNvPr id="0" name=""/>
        <dsp:cNvSpPr/>
      </dsp:nvSpPr>
      <dsp:spPr>
        <a:xfrm rot="12761980">
          <a:off x="4520689" y="2900542"/>
          <a:ext cx="381988" cy="52059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dk2">
                <a:tint val="60000"/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dk2">
                <a:tint val="60000"/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dk2">
                <a:tint val="60000"/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2400" kern="1200"/>
        </a:p>
      </dsp:txBody>
      <dsp:txXfrm rot="12761980">
        <a:off x="4520689" y="2900542"/>
        <a:ext cx="381988" cy="520596"/>
      </dsp:txXfrm>
    </dsp:sp>
    <dsp:sp modelId="{426271B8-2DD7-4298-B7ED-6AC1D8B336A9}">
      <dsp:nvSpPr>
        <dsp:cNvPr id="0" name=""/>
        <dsp:cNvSpPr/>
      </dsp:nvSpPr>
      <dsp:spPr>
        <a:xfrm>
          <a:off x="4130393" y="3341959"/>
          <a:ext cx="3012889" cy="1159306"/>
        </a:xfrm>
        <a:prstGeom prst="ellips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dk2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kern="1200" dirty="0" smtClean="0"/>
            <a:t>Prix et Impact environnemental</a:t>
          </a:r>
          <a:endParaRPr lang="fr-FR" sz="2000" kern="1200" dirty="0"/>
        </a:p>
      </dsp:txBody>
      <dsp:txXfrm>
        <a:off x="4130393" y="3341959"/>
        <a:ext cx="3012889" cy="1159306"/>
      </dsp:txXfrm>
    </dsp:sp>
    <dsp:sp modelId="{1C94FAE4-1560-40A4-8ED4-893A2DE3111B}">
      <dsp:nvSpPr>
        <dsp:cNvPr id="0" name=""/>
        <dsp:cNvSpPr/>
      </dsp:nvSpPr>
      <dsp:spPr>
        <a:xfrm rot="19788252">
          <a:off x="2554693" y="2943580"/>
          <a:ext cx="443318" cy="52059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dk2">
                <a:tint val="60000"/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dk2">
                <a:tint val="60000"/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dk2">
                <a:tint val="60000"/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2400" kern="1200"/>
        </a:p>
      </dsp:txBody>
      <dsp:txXfrm rot="19788252">
        <a:off x="2554693" y="2943580"/>
        <a:ext cx="443318" cy="520596"/>
      </dsp:txXfrm>
    </dsp:sp>
    <dsp:sp modelId="{BA0343E0-E9B1-4481-A8C5-A86548749727}">
      <dsp:nvSpPr>
        <dsp:cNvPr id="0" name=""/>
        <dsp:cNvSpPr/>
      </dsp:nvSpPr>
      <dsp:spPr>
        <a:xfrm>
          <a:off x="715932" y="3433263"/>
          <a:ext cx="2416240" cy="976699"/>
        </a:xfrm>
        <a:prstGeom prst="ellips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dk2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kern="1200" dirty="0" smtClean="0"/>
            <a:t>Performance Thermique</a:t>
          </a:r>
          <a:endParaRPr lang="fr-FR" sz="2000" kern="1200" dirty="0"/>
        </a:p>
      </dsp:txBody>
      <dsp:txXfrm>
        <a:off x="715932" y="3433263"/>
        <a:ext cx="2416240" cy="976699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272F520-763C-4B27-A6C1-C47079CCBCA4}">
      <dsp:nvSpPr>
        <dsp:cNvPr id="0" name=""/>
        <dsp:cNvSpPr/>
      </dsp:nvSpPr>
      <dsp:spPr>
        <a:xfrm>
          <a:off x="3780881" y="524393"/>
          <a:ext cx="1826578" cy="5366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kern="1200" dirty="0" smtClean="0"/>
            <a:t>Transformation</a:t>
          </a:r>
          <a:endParaRPr lang="fr-FR" sz="2000" kern="1200" dirty="0"/>
        </a:p>
      </dsp:txBody>
      <dsp:txXfrm>
        <a:off x="3780881" y="524393"/>
        <a:ext cx="1826578" cy="536646"/>
      </dsp:txXfrm>
    </dsp:sp>
    <dsp:sp modelId="{544B4E76-AF77-434E-AF93-1440D83844CC}">
      <dsp:nvSpPr>
        <dsp:cNvPr id="0" name=""/>
        <dsp:cNvSpPr/>
      </dsp:nvSpPr>
      <dsp:spPr>
        <a:xfrm>
          <a:off x="1213734" y="28533"/>
          <a:ext cx="4358022" cy="4358022"/>
        </a:xfrm>
        <a:prstGeom prst="circularArrow">
          <a:avLst>
            <a:gd name="adj1" fmla="val 5197"/>
            <a:gd name="adj2" fmla="val 335667"/>
            <a:gd name="adj3" fmla="val 336357"/>
            <a:gd name="adj4" fmla="val 19418135"/>
            <a:gd name="adj5" fmla="val 6063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C1310AE-9629-47AA-B782-D8FC8F20C074}">
      <dsp:nvSpPr>
        <dsp:cNvPr id="0" name=""/>
        <dsp:cNvSpPr/>
      </dsp:nvSpPr>
      <dsp:spPr>
        <a:xfrm>
          <a:off x="4341472" y="2583141"/>
          <a:ext cx="1747242" cy="6381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kern="1200" dirty="0" smtClean="0"/>
            <a:t>Fabrication panneaux</a:t>
          </a:r>
          <a:endParaRPr lang="fr-FR" sz="2000" kern="1200" dirty="0"/>
        </a:p>
      </dsp:txBody>
      <dsp:txXfrm>
        <a:off x="4341472" y="2583141"/>
        <a:ext cx="1747242" cy="638142"/>
      </dsp:txXfrm>
    </dsp:sp>
    <dsp:sp modelId="{A55357F9-E9B0-43DB-BC0D-A2BF74986FBF}">
      <dsp:nvSpPr>
        <dsp:cNvPr id="0" name=""/>
        <dsp:cNvSpPr/>
      </dsp:nvSpPr>
      <dsp:spPr>
        <a:xfrm>
          <a:off x="1197060" y="125667"/>
          <a:ext cx="4358022" cy="4358022"/>
        </a:xfrm>
        <a:prstGeom prst="circularArrow">
          <a:avLst>
            <a:gd name="adj1" fmla="val 5197"/>
            <a:gd name="adj2" fmla="val 335667"/>
            <a:gd name="adj3" fmla="val 4015735"/>
            <a:gd name="adj4" fmla="val 1697757"/>
            <a:gd name="adj5" fmla="val 6063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BEC59F9-4FD3-4C3E-80BC-DA0D9BEDE25D}">
      <dsp:nvSpPr>
        <dsp:cNvPr id="0" name=""/>
        <dsp:cNvSpPr/>
      </dsp:nvSpPr>
      <dsp:spPr>
        <a:xfrm>
          <a:off x="2795361" y="3907503"/>
          <a:ext cx="1161421" cy="6616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kern="1200" dirty="0" smtClean="0"/>
            <a:t>Pose en bâtiment</a:t>
          </a:r>
          <a:endParaRPr lang="fr-FR" sz="2000" kern="1200" dirty="0"/>
        </a:p>
      </dsp:txBody>
      <dsp:txXfrm>
        <a:off x="2795361" y="3907503"/>
        <a:ext cx="1161421" cy="661673"/>
      </dsp:txXfrm>
    </dsp:sp>
    <dsp:sp modelId="{3D3CD93B-293D-4622-8A43-DED1A517F779}">
      <dsp:nvSpPr>
        <dsp:cNvPr id="0" name=""/>
        <dsp:cNvSpPr/>
      </dsp:nvSpPr>
      <dsp:spPr>
        <a:xfrm>
          <a:off x="1197060" y="125667"/>
          <a:ext cx="4358022" cy="4358022"/>
        </a:xfrm>
        <a:prstGeom prst="circularArrow">
          <a:avLst>
            <a:gd name="adj1" fmla="val 5197"/>
            <a:gd name="adj2" fmla="val 335667"/>
            <a:gd name="adj3" fmla="val 8211852"/>
            <a:gd name="adj4" fmla="val 6448597"/>
            <a:gd name="adj5" fmla="val 6063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FAB46A4-A583-49E8-90DD-BA148C168852}">
      <dsp:nvSpPr>
        <dsp:cNvPr id="0" name=""/>
        <dsp:cNvSpPr/>
      </dsp:nvSpPr>
      <dsp:spPr>
        <a:xfrm>
          <a:off x="583349" y="2321502"/>
          <a:ext cx="1907402" cy="11614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kern="1200" dirty="0" smtClean="0"/>
            <a:t>Destruction du bâtiment / Récupération du papier</a:t>
          </a:r>
          <a:endParaRPr lang="fr-FR" sz="2000" kern="1200" dirty="0"/>
        </a:p>
      </dsp:txBody>
      <dsp:txXfrm>
        <a:off x="583349" y="2321502"/>
        <a:ext cx="1907402" cy="1161421"/>
      </dsp:txXfrm>
    </dsp:sp>
    <dsp:sp modelId="{67842571-E38C-4AD7-B8F5-545C1631B9E2}">
      <dsp:nvSpPr>
        <dsp:cNvPr id="0" name=""/>
        <dsp:cNvSpPr/>
      </dsp:nvSpPr>
      <dsp:spPr>
        <a:xfrm>
          <a:off x="1193999" y="32439"/>
          <a:ext cx="4358022" cy="4358022"/>
        </a:xfrm>
        <a:prstGeom prst="circularArrow">
          <a:avLst>
            <a:gd name="adj1" fmla="val 5197"/>
            <a:gd name="adj2" fmla="val 335667"/>
            <a:gd name="adj3" fmla="val 12654826"/>
            <a:gd name="adj4" fmla="val 10604240"/>
            <a:gd name="adj5" fmla="val 6063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F8476D9-6140-47F3-9074-5E30C105E851}">
      <dsp:nvSpPr>
        <dsp:cNvPr id="0" name=""/>
        <dsp:cNvSpPr/>
      </dsp:nvSpPr>
      <dsp:spPr>
        <a:xfrm>
          <a:off x="1120153" y="494257"/>
          <a:ext cx="1950630" cy="5667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kern="1200" dirty="0" smtClean="0"/>
            <a:t>Papier recyclé</a:t>
          </a:r>
          <a:endParaRPr lang="fr-FR" sz="2000" kern="1200" dirty="0"/>
        </a:p>
      </dsp:txBody>
      <dsp:txXfrm>
        <a:off x="1120153" y="494257"/>
        <a:ext cx="1950630" cy="566785"/>
      </dsp:txXfrm>
    </dsp:sp>
    <dsp:sp modelId="{B51D4287-4BFF-4B4B-AAB8-926958B69CBE}">
      <dsp:nvSpPr>
        <dsp:cNvPr id="0" name=""/>
        <dsp:cNvSpPr/>
      </dsp:nvSpPr>
      <dsp:spPr>
        <a:xfrm>
          <a:off x="1213011" y="52507"/>
          <a:ext cx="4358022" cy="4358022"/>
        </a:xfrm>
        <a:prstGeom prst="circularArrow">
          <a:avLst>
            <a:gd name="adj1" fmla="val 5197"/>
            <a:gd name="adj2" fmla="val 335667"/>
            <a:gd name="adj3" fmla="val 17545078"/>
            <a:gd name="adj4" fmla="val 14637156"/>
            <a:gd name="adj5" fmla="val 6063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ectangle à coins arrondis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ectangle à coins arrondis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  <p:sp>
        <p:nvSpPr>
          <p:cNvPr id="28" name="Espace réservé de la date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8B8FDD50-D205-4DE5-8653-1BABDCBC382C}" type="datetimeFigureOut">
              <a:rPr lang="fr-FR" smtClean="0"/>
              <a:pPr/>
              <a:t>26/09/2011</a:t>
            </a:fld>
            <a:endParaRPr lang="fr-FR"/>
          </a:p>
        </p:txBody>
      </p:sp>
      <p:sp>
        <p:nvSpPr>
          <p:cNvPr id="17" name="Espace réservé du pied de page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fr-FR"/>
          </a:p>
        </p:txBody>
      </p:sp>
      <p:sp>
        <p:nvSpPr>
          <p:cNvPr id="29" name="Espace réservé du numéro de diapositive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B5357656-A804-450F-8877-B9F3504F70C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FDD50-D205-4DE5-8653-1BABDCBC382C}" type="datetimeFigureOut">
              <a:rPr lang="fr-FR" smtClean="0"/>
              <a:pPr/>
              <a:t>26/09/2011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57656-A804-450F-8877-B9F3504F70C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FDD50-D205-4DE5-8653-1BABDCBC382C}" type="datetimeFigureOut">
              <a:rPr lang="fr-FR" smtClean="0"/>
              <a:pPr/>
              <a:t>26/09/2011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57656-A804-450F-8877-B9F3504F70C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FDD50-D205-4DE5-8653-1BABDCBC382C}" type="datetimeFigureOut">
              <a:rPr lang="fr-FR" smtClean="0"/>
              <a:pPr/>
              <a:t>26/09/2011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57656-A804-450F-8877-B9F3504F70C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FDD50-D205-4DE5-8653-1BABDCBC382C}" type="datetimeFigureOut">
              <a:rPr lang="fr-FR" smtClean="0"/>
              <a:pPr/>
              <a:t>26/09/2011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57656-A804-450F-8877-B9F3504F70C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FDD50-D205-4DE5-8653-1BABDCBC382C}" type="datetimeFigureOut">
              <a:rPr lang="fr-FR" smtClean="0"/>
              <a:pPr/>
              <a:t>26/09/2011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57656-A804-450F-8877-B9F3504F70C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26" name="Espace réservé de la date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8B8FDD50-D205-4DE5-8653-1BABDCBC382C}" type="datetimeFigureOut">
              <a:rPr lang="fr-FR" smtClean="0"/>
              <a:pPr/>
              <a:t>26/09/2011</a:t>
            </a:fld>
            <a:endParaRPr lang="fr-FR"/>
          </a:p>
        </p:txBody>
      </p:sp>
      <p:sp>
        <p:nvSpPr>
          <p:cNvPr id="27" name="Espace réservé du numéro de diapositive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5357656-A804-450F-8877-B9F3504F70C3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8" name="Espace réservé du pied de page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8B8FDD50-D205-4DE5-8653-1BABDCBC382C}" type="datetimeFigureOut">
              <a:rPr lang="fr-FR" smtClean="0"/>
              <a:pPr/>
              <a:t>26/09/2011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B5357656-A804-450F-8877-B9F3504F70C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FDD50-D205-4DE5-8653-1BABDCBC382C}" type="datetimeFigureOut">
              <a:rPr lang="fr-FR" smtClean="0"/>
              <a:pPr/>
              <a:t>26/09/2011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57656-A804-450F-8877-B9F3504F70C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FDD50-D205-4DE5-8653-1BABDCBC382C}" type="datetimeFigureOut">
              <a:rPr lang="fr-FR" smtClean="0"/>
              <a:pPr/>
              <a:t>26/09/2011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57656-A804-450F-8877-B9F3504F70C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FDD50-D205-4DE5-8653-1BABDCBC382C}" type="datetimeFigureOut">
              <a:rPr lang="fr-FR" smtClean="0"/>
              <a:pPr/>
              <a:t>26/09/2011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57656-A804-450F-8877-B9F3504F70C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ectangle à coins arrondis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ectangle à coins arrondis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Espace réservé du titre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8B8FDD50-D205-4DE5-8653-1BABDCBC382C}" type="datetimeFigureOut">
              <a:rPr lang="fr-FR" smtClean="0"/>
              <a:pPr/>
              <a:t>26/09/2011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fr-FR"/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B5357656-A804-450F-8877-B9F3504F70C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57200" y="2276872"/>
            <a:ext cx="8458200" cy="1470025"/>
          </a:xfrm>
        </p:spPr>
        <p:txBody>
          <a:bodyPr/>
          <a:lstStyle/>
          <a:p>
            <a:r>
              <a:rPr lang="fr-FR" dirty="0" smtClean="0"/>
              <a:t>Journée Master des Bois </a:t>
            </a:r>
            <a:br>
              <a:rPr lang="fr-FR" dirty="0" smtClean="0"/>
            </a:br>
            <a:r>
              <a:rPr lang="fr-FR" sz="2800" dirty="0" smtClean="0"/>
              <a:t>Présentation Projet </a:t>
            </a:r>
            <a:r>
              <a:rPr lang="fr-FR" sz="2800" dirty="0" smtClean="0"/>
              <a:t>PRTT</a:t>
            </a:r>
            <a:endParaRPr lang="fr-FR" sz="280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546848" cy="1752600"/>
          </a:xfrm>
        </p:spPr>
        <p:txBody>
          <a:bodyPr/>
          <a:lstStyle/>
          <a:p>
            <a:endParaRPr lang="fr-FR" dirty="0" smtClean="0"/>
          </a:p>
          <a:p>
            <a:r>
              <a:rPr lang="en-GB" dirty="0" smtClean="0"/>
              <a:t>Insulation materials from recycled paper	</a:t>
            </a:r>
          </a:p>
          <a:p>
            <a:endParaRPr lang="fr-FR" dirty="0"/>
          </a:p>
        </p:txBody>
      </p:sp>
      <p:pic>
        <p:nvPicPr>
          <p:cNvPr id="1026" name="Picture 2" descr="c:\Users\Julia\Desktop\ESB\logo-esb-h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24328" y="5951304"/>
            <a:ext cx="1457037" cy="748999"/>
          </a:xfrm>
          <a:prstGeom prst="rect">
            <a:avLst/>
          </a:prstGeom>
          <a:noFill/>
        </p:spPr>
      </p:pic>
      <p:sp>
        <p:nvSpPr>
          <p:cNvPr id="5" name="Sous-titre 2"/>
          <p:cNvSpPr txBox="1">
            <a:spLocks/>
          </p:cNvSpPr>
          <p:nvPr/>
        </p:nvSpPr>
        <p:spPr>
          <a:xfrm>
            <a:off x="6228184" y="116632"/>
            <a:ext cx="2746648" cy="1752600"/>
          </a:xfrm>
          <a:prstGeom prst="rect">
            <a:avLst/>
          </a:prstGeom>
        </p:spPr>
        <p:txBody>
          <a:bodyPr vert="horz">
            <a:normAutofit fontScale="92500"/>
          </a:bodyPr>
          <a:lstStyle/>
          <a:p>
            <a:pPr marL="64008" marR="0" lvl="0" indent="0" algn="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None/>
              <a:tabLst/>
              <a:defRPr/>
            </a:pPr>
            <a:r>
              <a:rPr kumimoji="0" lang="fr-F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LUTZ</a:t>
            </a:r>
            <a:r>
              <a:rPr kumimoji="0" lang="fr-FR" sz="24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J</a:t>
            </a:r>
            <a:endParaRPr kumimoji="0" lang="fr-FR" sz="24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4008" marR="0" lvl="0" indent="0" algn="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MAMAN</a:t>
            </a:r>
            <a:r>
              <a:rPr kumimoji="0" lang="en-GB" sz="24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J</a:t>
            </a:r>
            <a:endParaRPr kumimoji="0" lang="en-GB" sz="24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4008" marR="0" lvl="0" indent="0" algn="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None/>
              <a:tabLst/>
              <a:defRPr/>
            </a:pPr>
            <a:r>
              <a:rPr kumimoji="0" lang="fr-F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TERRIER B</a:t>
            </a:r>
          </a:p>
          <a:p>
            <a:pPr marL="64008" marR="0" lvl="0" indent="0" algn="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None/>
              <a:tabLst/>
              <a:defRPr/>
            </a:pPr>
            <a:r>
              <a:rPr lang="fr-FR" sz="2400" dirty="0" smtClean="0">
                <a:solidFill>
                  <a:schemeClr val="bg1"/>
                </a:solidFill>
              </a:rPr>
              <a:t>VASCONCELOS R</a:t>
            </a:r>
            <a:endParaRPr kumimoji="0" lang="fr-FR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4752528"/>
          </a:xfrm>
        </p:spPr>
        <p:txBody>
          <a:bodyPr/>
          <a:lstStyle/>
          <a:p>
            <a:pPr lvl="1"/>
            <a:endParaRPr lang="fr-FR" dirty="0" smtClean="0"/>
          </a:p>
          <a:p>
            <a:pPr lvl="1"/>
            <a:endParaRPr lang="fr-FR" dirty="0"/>
          </a:p>
          <a:p>
            <a:pPr lvl="1"/>
            <a:r>
              <a:rPr lang="fr-FR" dirty="0" smtClean="0"/>
              <a:t>Matériel</a:t>
            </a:r>
          </a:p>
          <a:p>
            <a:pPr marL="411480" lvl="1" indent="0">
              <a:buNone/>
            </a:pPr>
            <a:endParaRPr lang="fr-FR" dirty="0" smtClean="0"/>
          </a:p>
          <a:p>
            <a:pPr lvl="1"/>
            <a:r>
              <a:rPr lang="fr-FR" dirty="0" smtClean="0"/>
              <a:t>Mise en place</a:t>
            </a:r>
          </a:p>
          <a:p>
            <a:pPr marL="411480" lvl="1" indent="0">
              <a:buNone/>
            </a:pPr>
            <a:endParaRPr lang="fr-FR" dirty="0" smtClean="0"/>
          </a:p>
          <a:p>
            <a:pPr lvl="1"/>
            <a:r>
              <a:rPr lang="fr-FR" dirty="0" smtClean="0"/>
              <a:t>Protocole</a:t>
            </a:r>
          </a:p>
          <a:p>
            <a:pPr marL="411480" lvl="1" indent="0">
              <a:buNone/>
            </a:pPr>
            <a:endParaRPr lang="fr-FR" dirty="0"/>
          </a:p>
        </p:txBody>
      </p:sp>
      <p:pic>
        <p:nvPicPr>
          <p:cNvPr id="4" name="Picture 2" descr="c:\Users\Julia\Desktop\ESB\logo-esb-h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24328" y="5951304"/>
            <a:ext cx="1457037" cy="748999"/>
          </a:xfrm>
          <a:prstGeom prst="rect">
            <a:avLst/>
          </a:prstGeom>
          <a:noFill/>
        </p:spPr>
      </p:pic>
      <p:sp>
        <p:nvSpPr>
          <p:cNvPr id="6" name="Titre 1"/>
          <p:cNvSpPr txBox="1">
            <a:spLocks/>
          </p:cNvSpPr>
          <p:nvPr/>
        </p:nvSpPr>
        <p:spPr>
          <a:xfrm>
            <a:off x="467544" y="260648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40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Test thermique</a:t>
            </a:r>
            <a:endParaRPr kumimoji="0" lang="fr-FR" sz="4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Picture 12" descr="D:\esb\PRTT\P1050584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73314" y="1484784"/>
            <a:ext cx="4779532" cy="35819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Julia\Desktop\ESB\logo-esb-h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24328" y="5951304"/>
            <a:ext cx="1457037" cy="748999"/>
          </a:xfrm>
          <a:prstGeom prst="rect">
            <a:avLst/>
          </a:prstGeom>
          <a:noFill/>
        </p:spPr>
      </p:pic>
      <p:sp>
        <p:nvSpPr>
          <p:cNvPr id="6" name="Titre 1"/>
          <p:cNvSpPr txBox="1">
            <a:spLocks/>
          </p:cNvSpPr>
          <p:nvPr/>
        </p:nvSpPr>
        <p:spPr>
          <a:xfrm>
            <a:off x="467544" y="260648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40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Test thermique</a:t>
            </a:r>
            <a:endParaRPr kumimoji="0" lang="fr-FR" sz="4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graphique 1"/>
          <p:cNvPicPr>
            <a:picLocks noGrp="1"/>
          </p:cNvPicPr>
          <p:nvPr>
            <p:ph idx="1"/>
          </p:nvPr>
        </p:nvPicPr>
        <p:blipFill>
          <a:blip r:embed="rId3" cstate="print">
            <a:lum/>
            <a:alphaModFix/>
          </a:blip>
          <a:srcRect t="-4815"/>
          <a:stretch>
            <a:fillRect/>
          </a:stretch>
        </p:blipFill>
        <p:spPr>
          <a:xfrm>
            <a:off x="467544" y="1052736"/>
            <a:ext cx="8229600" cy="47525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00034" y="1783638"/>
            <a:ext cx="8229600" cy="5074362"/>
          </a:xfrm>
        </p:spPr>
        <p:txBody>
          <a:bodyPr/>
          <a:lstStyle/>
          <a:p>
            <a:r>
              <a:rPr lang="fr-FR" dirty="0" smtClean="0"/>
              <a:t>Discussion sur la validité de l’expérience</a:t>
            </a:r>
            <a:endParaRPr lang="fr-FR" dirty="0" smtClean="0"/>
          </a:p>
          <a:p>
            <a:pPr lvl="1"/>
            <a:r>
              <a:rPr lang="fr-FR" dirty="0" smtClean="0"/>
              <a:t>Inertie</a:t>
            </a:r>
          </a:p>
          <a:p>
            <a:pPr lvl="1"/>
            <a:r>
              <a:rPr lang="fr-FR" dirty="0" smtClean="0"/>
              <a:t>Fuites d’air</a:t>
            </a:r>
            <a:endParaRPr lang="fr-FR" dirty="0" smtClean="0"/>
          </a:p>
          <a:p>
            <a:pPr lvl="1"/>
            <a:r>
              <a:rPr lang="fr-FR" dirty="0" smtClean="0"/>
              <a:t>Environnement extérieur</a:t>
            </a:r>
          </a:p>
          <a:p>
            <a:pPr lvl="1"/>
            <a:endParaRPr lang="fr-FR" dirty="0" smtClean="0"/>
          </a:p>
          <a:p>
            <a:pPr marL="365760" lvl="1" indent="-256032">
              <a:buClr>
                <a:schemeClr val="accent3"/>
              </a:buClr>
              <a:buFont typeface="Georgia"/>
              <a:buChar char="•"/>
            </a:pPr>
            <a:r>
              <a:rPr lang="fr-FR" sz="2800" dirty="0" smtClean="0">
                <a:solidFill>
                  <a:schemeClr val="tx1"/>
                </a:solidFill>
              </a:rPr>
              <a:t>Conclusion</a:t>
            </a:r>
          </a:p>
          <a:p>
            <a:pPr lvl="1"/>
            <a:r>
              <a:rPr lang="fr-FR" dirty="0" smtClean="0"/>
              <a:t>Coût de fabrication</a:t>
            </a:r>
          </a:p>
          <a:p>
            <a:pPr lvl="1"/>
            <a:r>
              <a:rPr lang="fr-FR" dirty="0" smtClean="0"/>
              <a:t>Impacts </a:t>
            </a:r>
            <a:r>
              <a:rPr lang="fr-FR" dirty="0" smtClean="0"/>
              <a:t>environnementaux</a:t>
            </a:r>
          </a:p>
          <a:p>
            <a:pPr lvl="1"/>
            <a:r>
              <a:rPr lang="fr-FR" dirty="0" smtClean="0"/>
              <a:t>Faisabilité </a:t>
            </a:r>
            <a:r>
              <a:rPr lang="fr-FR" dirty="0" smtClean="0"/>
              <a:t>du produit</a:t>
            </a:r>
          </a:p>
          <a:p>
            <a:pPr marL="630936" lvl="2" indent="-256032">
              <a:buClr>
                <a:schemeClr val="accent3"/>
              </a:buClr>
              <a:buFont typeface="Georgia"/>
              <a:buChar char="•"/>
            </a:pPr>
            <a:endParaRPr lang="fr-FR" dirty="0">
              <a:solidFill>
                <a:schemeClr val="tx1"/>
              </a:solidFill>
            </a:endParaRPr>
          </a:p>
        </p:txBody>
      </p:sp>
      <p:pic>
        <p:nvPicPr>
          <p:cNvPr id="4" name="Picture 2" descr="c:\Users\Julia\Desktop\ESB\logo-esb-h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24328" y="5951304"/>
            <a:ext cx="1457037" cy="748999"/>
          </a:xfrm>
          <a:prstGeom prst="rect">
            <a:avLst/>
          </a:prstGeom>
          <a:noFill/>
        </p:spPr>
      </p:pic>
      <p:sp>
        <p:nvSpPr>
          <p:cNvPr id="6" name="Titre 1"/>
          <p:cNvSpPr txBox="1">
            <a:spLocks/>
          </p:cNvSpPr>
          <p:nvPr/>
        </p:nvSpPr>
        <p:spPr>
          <a:xfrm>
            <a:off x="467544" y="260648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40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Conclusion</a:t>
            </a:r>
            <a:endParaRPr kumimoji="0" lang="fr-FR" sz="4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066800"/>
          </a:xfrm>
        </p:spPr>
        <p:txBody>
          <a:bodyPr/>
          <a:lstStyle/>
          <a:p>
            <a:r>
              <a:rPr lang="fr-FR" dirty="0" smtClean="0"/>
              <a:t>SOMMAIRE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4824536"/>
          </a:xfrm>
        </p:spPr>
        <p:txBody>
          <a:bodyPr/>
          <a:lstStyle/>
          <a:p>
            <a:r>
              <a:rPr lang="fr-FR" dirty="0" smtClean="0"/>
              <a:t>Introduction</a:t>
            </a:r>
          </a:p>
          <a:p>
            <a:r>
              <a:rPr lang="fr-FR" dirty="0" smtClean="0"/>
              <a:t>Objectifs</a:t>
            </a:r>
          </a:p>
          <a:p>
            <a:r>
              <a:rPr lang="fr-FR" dirty="0" smtClean="0"/>
              <a:t>Industrialisation</a:t>
            </a:r>
          </a:p>
          <a:p>
            <a:r>
              <a:rPr lang="fr-FR" dirty="0" smtClean="0"/>
              <a:t>Coût de fabrication</a:t>
            </a:r>
          </a:p>
          <a:p>
            <a:r>
              <a:rPr lang="fr-FR" dirty="0" smtClean="0"/>
              <a:t>Impact Environnementale</a:t>
            </a:r>
          </a:p>
          <a:p>
            <a:r>
              <a:rPr lang="fr-FR" dirty="0" smtClean="0"/>
              <a:t>Test thermique</a:t>
            </a:r>
          </a:p>
          <a:p>
            <a:pPr lvl="1"/>
            <a:r>
              <a:rPr lang="fr-FR" dirty="0" smtClean="0"/>
              <a:t>Protocole</a:t>
            </a:r>
          </a:p>
          <a:p>
            <a:pPr lvl="1"/>
            <a:r>
              <a:rPr lang="fr-FR" dirty="0" smtClean="0"/>
              <a:t>Résultats</a:t>
            </a:r>
          </a:p>
          <a:p>
            <a:pPr lvl="1"/>
            <a:r>
              <a:rPr lang="fr-FR" dirty="0" smtClean="0"/>
              <a:t>Analyse</a:t>
            </a:r>
          </a:p>
          <a:p>
            <a:pPr lvl="0">
              <a:buClr>
                <a:srgbClr val="A5AB81"/>
              </a:buClr>
            </a:pPr>
            <a:r>
              <a:rPr lang="fr-FR" dirty="0" smtClean="0">
                <a:solidFill>
                  <a:srgbClr val="255019"/>
                </a:solidFill>
              </a:rPr>
              <a:t>Conclusion</a:t>
            </a:r>
          </a:p>
          <a:p>
            <a:pPr lvl="1">
              <a:buNone/>
            </a:pPr>
            <a:endParaRPr lang="fr-FR" dirty="0" smtClean="0"/>
          </a:p>
        </p:txBody>
      </p:sp>
      <p:pic>
        <p:nvPicPr>
          <p:cNvPr id="4" name="Picture 2" descr="c:\Users\Julia\Desktop\ESB\logo-esb-h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24328" y="5951304"/>
            <a:ext cx="1457037" cy="7489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196752"/>
            <a:ext cx="8291264" cy="5377784"/>
          </a:xfrm>
        </p:spPr>
        <p:txBody>
          <a:bodyPr/>
          <a:lstStyle/>
          <a:p>
            <a:endParaRPr lang="fr-FR" dirty="0" smtClean="0"/>
          </a:p>
          <a:p>
            <a:r>
              <a:rPr lang="fr-FR" dirty="0" smtClean="0"/>
              <a:t>Qualité thermique des </a:t>
            </a:r>
            <a:endParaRPr lang="fr-FR" dirty="0" smtClean="0"/>
          </a:p>
          <a:p>
            <a:pPr>
              <a:buNone/>
            </a:pPr>
            <a:r>
              <a:rPr lang="fr-FR" dirty="0" smtClean="0"/>
              <a:t>isolants </a:t>
            </a:r>
            <a:r>
              <a:rPr lang="fr-FR" dirty="0" smtClean="0"/>
              <a:t>actuels</a:t>
            </a:r>
          </a:p>
          <a:p>
            <a:pPr lvl="1"/>
            <a:r>
              <a:rPr lang="fr-FR" dirty="0" smtClean="0"/>
              <a:t>Règlementation RT 2012</a:t>
            </a:r>
          </a:p>
          <a:p>
            <a:pPr lvl="1"/>
            <a:endParaRPr lang="fr-FR" dirty="0" smtClean="0"/>
          </a:p>
          <a:p>
            <a:pPr lvl="0">
              <a:buClr>
                <a:srgbClr val="A5AB81"/>
              </a:buClr>
            </a:pPr>
            <a:r>
              <a:rPr lang="fr-FR" dirty="0" smtClean="0">
                <a:solidFill>
                  <a:srgbClr val="255019"/>
                </a:solidFill>
              </a:rPr>
              <a:t>Qualité environnementale </a:t>
            </a:r>
            <a:endParaRPr lang="fr-FR" dirty="0" smtClean="0">
              <a:solidFill>
                <a:srgbClr val="255019"/>
              </a:solidFill>
            </a:endParaRPr>
          </a:p>
          <a:p>
            <a:pPr lvl="0">
              <a:buClr>
                <a:srgbClr val="A5AB81"/>
              </a:buClr>
              <a:buNone/>
            </a:pPr>
            <a:r>
              <a:rPr lang="fr-FR" dirty="0" smtClean="0">
                <a:solidFill>
                  <a:srgbClr val="255019"/>
                </a:solidFill>
              </a:rPr>
              <a:t>des </a:t>
            </a:r>
            <a:r>
              <a:rPr lang="fr-FR" dirty="0" smtClean="0">
                <a:solidFill>
                  <a:srgbClr val="255019"/>
                </a:solidFill>
              </a:rPr>
              <a:t>isolants actuels</a:t>
            </a:r>
          </a:p>
          <a:p>
            <a:pPr lvl="1">
              <a:buClr>
                <a:srgbClr val="A5AB81"/>
              </a:buClr>
            </a:pPr>
            <a:r>
              <a:rPr lang="fr-FR" dirty="0" smtClean="0"/>
              <a:t>Diminution de l’utilisation de la colle </a:t>
            </a:r>
          </a:p>
          <a:p>
            <a:pPr lvl="1">
              <a:buClr>
                <a:srgbClr val="A5AB81"/>
              </a:buClr>
            </a:pPr>
            <a:endParaRPr lang="fr-FR" dirty="0" smtClean="0"/>
          </a:p>
          <a:p>
            <a:pPr lvl="0">
              <a:buClr>
                <a:srgbClr val="A5AB81"/>
              </a:buClr>
            </a:pPr>
            <a:r>
              <a:rPr lang="fr-FR" dirty="0" smtClean="0">
                <a:solidFill>
                  <a:srgbClr val="255019"/>
                </a:solidFill>
              </a:rPr>
              <a:t>Panneaux en papier recyclé une solution pour l’avenir</a:t>
            </a:r>
          </a:p>
          <a:p>
            <a:pPr lvl="1">
              <a:buNone/>
            </a:pPr>
            <a:endParaRPr lang="fr-FR" dirty="0" smtClean="0"/>
          </a:p>
        </p:txBody>
      </p:sp>
      <p:pic>
        <p:nvPicPr>
          <p:cNvPr id="4" name="Picture 2" descr="c:\Users\Julia\Desktop\ESB\logo-esb-h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24328" y="5951304"/>
            <a:ext cx="1457037" cy="748999"/>
          </a:xfrm>
          <a:prstGeom prst="rect">
            <a:avLst/>
          </a:prstGeom>
          <a:noFill/>
        </p:spPr>
      </p:pic>
      <p:sp>
        <p:nvSpPr>
          <p:cNvPr id="6" name="Titre 1"/>
          <p:cNvSpPr txBox="1">
            <a:spLocks/>
          </p:cNvSpPr>
          <p:nvPr/>
        </p:nvSpPr>
        <p:spPr>
          <a:xfrm>
            <a:off x="467544" y="260648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40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Introduction</a:t>
            </a:r>
            <a:endParaRPr kumimoji="0" lang="fr-FR" sz="4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1" name="Image 10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1196752"/>
            <a:ext cx="3600480" cy="2808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Espace réservé du contenu 7"/>
          <p:cNvGraphicFramePr>
            <a:graphicFrameLocks noGrp="1"/>
          </p:cNvGraphicFramePr>
          <p:nvPr>
            <p:ph idx="1"/>
          </p:nvPr>
        </p:nvGraphicFramePr>
        <p:xfrm>
          <a:off x="323528" y="1268760"/>
          <a:ext cx="7859216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2" descr="c:\Users\Julia\Desktop\ESB\logo-esb-hd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524328" y="5951304"/>
            <a:ext cx="1457037" cy="748999"/>
          </a:xfrm>
          <a:prstGeom prst="rect">
            <a:avLst/>
          </a:prstGeom>
          <a:noFill/>
        </p:spPr>
      </p:pic>
      <p:sp>
        <p:nvSpPr>
          <p:cNvPr id="6" name="Titre 1"/>
          <p:cNvSpPr txBox="1">
            <a:spLocks/>
          </p:cNvSpPr>
          <p:nvPr/>
        </p:nvSpPr>
        <p:spPr>
          <a:xfrm>
            <a:off x="467544" y="260648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4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619944" y="413048"/>
            <a:ext cx="8229600" cy="1066800"/>
          </a:xfrm>
        </p:spPr>
        <p:txBody>
          <a:bodyPr/>
          <a:lstStyle/>
          <a:p>
            <a:r>
              <a:rPr lang="fr-FR" dirty="0" smtClean="0"/>
              <a:t>Objectifs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233768"/>
          </a:xfrm>
        </p:spPr>
        <p:txBody>
          <a:bodyPr/>
          <a:lstStyle/>
          <a:p>
            <a:r>
              <a:rPr lang="fr-FR" dirty="0" smtClean="0"/>
              <a:t>Matériaux : Papier, Papier pare pluie</a:t>
            </a:r>
            <a:endParaRPr lang="fr-FR" dirty="0" smtClean="0"/>
          </a:p>
          <a:p>
            <a:r>
              <a:rPr lang="fr-FR" dirty="0" smtClean="0"/>
              <a:t>Processus</a:t>
            </a:r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</p:txBody>
      </p:sp>
      <p:pic>
        <p:nvPicPr>
          <p:cNvPr id="4" name="Picture 2" descr="c:\Users\Julia\Desktop\ESB\logo-esb-h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24328" y="5951304"/>
            <a:ext cx="1457037" cy="748999"/>
          </a:xfrm>
          <a:prstGeom prst="rect">
            <a:avLst/>
          </a:prstGeom>
          <a:noFill/>
        </p:spPr>
      </p:pic>
      <p:sp>
        <p:nvSpPr>
          <p:cNvPr id="6" name="Titre 1"/>
          <p:cNvSpPr txBox="1">
            <a:spLocks/>
          </p:cNvSpPr>
          <p:nvPr/>
        </p:nvSpPr>
        <p:spPr>
          <a:xfrm>
            <a:off x="467544" y="260648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40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Industrialisation</a:t>
            </a:r>
            <a:endParaRPr kumimoji="0" lang="fr-FR" sz="4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2050" name="Group 4"/>
          <p:cNvGrpSpPr>
            <a:grpSpLocks/>
          </p:cNvGrpSpPr>
          <p:nvPr/>
        </p:nvGrpSpPr>
        <p:grpSpPr bwMode="auto">
          <a:xfrm>
            <a:off x="323528" y="2420888"/>
            <a:ext cx="8640960" cy="3744416"/>
            <a:chOff x="0" y="0"/>
            <a:chExt cx="67341" cy="26860"/>
          </a:xfrm>
        </p:grpSpPr>
        <p:sp>
          <p:nvSpPr>
            <p:cNvPr id="19" name="Rectangle 8"/>
            <p:cNvSpPr>
              <a:spLocks noChangeArrowheads="1"/>
            </p:cNvSpPr>
            <p:nvPr/>
          </p:nvSpPr>
          <p:spPr bwMode="auto">
            <a:xfrm>
              <a:off x="190" y="0"/>
              <a:ext cx="12156" cy="7143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fr-FR" sz="17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Arial" pitchFamily="34" charset="0"/>
                  <a:cs typeface="Arial" pitchFamily="34" charset="0"/>
                </a:rPr>
                <a:t>Déchiquetage du papier</a:t>
              </a:r>
              <a:endParaRPr kumimoji="0" lang="fr-FR" sz="1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" name="Rectangle 10"/>
            <p:cNvSpPr>
              <a:spLocks noChangeArrowheads="1"/>
            </p:cNvSpPr>
            <p:nvPr/>
          </p:nvSpPr>
          <p:spPr bwMode="auto">
            <a:xfrm>
              <a:off x="190" y="14573"/>
              <a:ext cx="10097" cy="7429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fr-FR" sz="17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Arial" pitchFamily="34" charset="0"/>
                  <a:cs typeface="Arial" pitchFamily="34" charset="0"/>
                </a:rPr>
                <a:t>Découpage des patrons</a:t>
              </a:r>
              <a:endParaRPr kumimoji="0" lang="fr-FR" sz="1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" name="Rectangle 11"/>
            <p:cNvSpPr>
              <a:spLocks noChangeArrowheads="1"/>
            </p:cNvSpPr>
            <p:nvPr/>
          </p:nvSpPr>
          <p:spPr bwMode="auto">
            <a:xfrm>
              <a:off x="12907" y="15335"/>
              <a:ext cx="11785" cy="6763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fr-FR" sz="17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Arial" pitchFamily="34" charset="0"/>
                  <a:cs typeface="Arial" pitchFamily="34" charset="0"/>
                </a:rPr>
                <a:t>Mise en place du patron dans le moule</a:t>
              </a:r>
              <a:endParaRPr kumimoji="0" lang="fr-FR" sz="1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" name="Rectangle 12"/>
            <p:cNvSpPr>
              <a:spLocks noChangeArrowheads="1"/>
            </p:cNvSpPr>
            <p:nvPr/>
          </p:nvSpPr>
          <p:spPr bwMode="auto">
            <a:xfrm>
              <a:off x="28194" y="4953"/>
              <a:ext cx="11334" cy="8572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fr-FR" sz="17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Arial" pitchFamily="34" charset="0"/>
                  <a:cs typeface="Arial" pitchFamily="34" charset="0"/>
                </a:rPr>
                <a:t>Mise en place du papier dans le moule</a:t>
              </a:r>
              <a:endParaRPr kumimoji="0" lang="fr-FR" sz="1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" name="Rectangle 13"/>
            <p:cNvSpPr>
              <a:spLocks noChangeArrowheads="1"/>
            </p:cNvSpPr>
            <p:nvPr/>
          </p:nvSpPr>
          <p:spPr bwMode="auto">
            <a:xfrm>
              <a:off x="14763" y="0"/>
              <a:ext cx="8097" cy="7143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fr-FR" sz="17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Arial" pitchFamily="34" charset="0"/>
                  <a:cs typeface="Arial" pitchFamily="34" charset="0"/>
                </a:rPr>
                <a:t>Pesage du papier</a:t>
              </a:r>
              <a:endParaRPr kumimoji="0" lang="fr-FR" sz="1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" name="Rectangle 14"/>
            <p:cNvSpPr>
              <a:spLocks noChangeArrowheads="1"/>
            </p:cNvSpPr>
            <p:nvPr/>
          </p:nvSpPr>
          <p:spPr bwMode="auto">
            <a:xfrm>
              <a:off x="42862" y="5048"/>
              <a:ext cx="11011" cy="8001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fr-FR" sz="17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Arial" pitchFamily="34" charset="0"/>
                  <a:cs typeface="Arial" pitchFamily="34" charset="0"/>
                </a:rPr>
                <a:t>Pressage aux bonnes dimensions</a:t>
              </a:r>
              <a:endParaRPr kumimoji="0" lang="fr-FR" sz="1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" name="Rounded Rectangle 17"/>
            <p:cNvSpPr>
              <a:spLocks noChangeArrowheads="1"/>
            </p:cNvSpPr>
            <p:nvPr/>
          </p:nvSpPr>
          <p:spPr bwMode="auto">
            <a:xfrm>
              <a:off x="0" y="7521"/>
              <a:ext cx="12346" cy="5909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fr-FR" sz="17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Arial" pitchFamily="34" charset="0"/>
                  <a:cs typeface="Arial" pitchFamily="34" charset="0"/>
                </a:rPr>
                <a:t>Déchiqueteuse </a:t>
              </a:r>
              <a:r>
                <a:rPr lang="fr-FR" sz="1700" dirty="0">
                  <a:solidFill>
                    <a:schemeClr val="tx1"/>
                  </a:solidFill>
                  <a:latin typeface="Calibri" pitchFamily="34" charset="0"/>
                  <a:ea typeface="Arial" pitchFamily="34" charset="0"/>
                  <a:cs typeface="Arial" pitchFamily="34" charset="0"/>
                </a:rPr>
                <a:t>industrielle</a:t>
              </a:r>
            </a:p>
          </p:txBody>
        </p:sp>
        <p:sp>
          <p:nvSpPr>
            <p:cNvPr id="26" name="Rounded Rectangle 19"/>
            <p:cNvSpPr>
              <a:spLocks noChangeArrowheads="1"/>
            </p:cNvSpPr>
            <p:nvPr/>
          </p:nvSpPr>
          <p:spPr bwMode="auto">
            <a:xfrm>
              <a:off x="0" y="22764"/>
              <a:ext cx="10101" cy="4096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fr-FR" sz="17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Arial" pitchFamily="34" charset="0"/>
                  <a:cs typeface="Arial" pitchFamily="34" charset="0"/>
                </a:rPr>
                <a:t>Découpage numérique</a:t>
              </a:r>
              <a:endParaRPr kumimoji="0" lang="fr-FR" sz="1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" name="Rounded Rectangle 22"/>
            <p:cNvSpPr>
              <a:spLocks noChangeArrowheads="1"/>
            </p:cNvSpPr>
            <p:nvPr/>
          </p:nvSpPr>
          <p:spPr bwMode="auto">
            <a:xfrm>
              <a:off x="13335" y="8191"/>
              <a:ext cx="10858" cy="4096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fr-FR" sz="17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Arial" pitchFamily="34" charset="0"/>
                  <a:cs typeface="Arial" pitchFamily="34" charset="0"/>
                </a:rPr>
                <a:t>Balance automatisée</a:t>
              </a:r>
              <a:endParaRPr kumimoji="0" lang="fr-FR" sz="1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" name="Rounded Rectangle 24"/>
            <p:cNvSpPr>
              <a:spLocks noChangeArrowheads="1"/>
            </p:cNvSpPr>
            <p:nvPr/>
          </p:nvSpPr>
          <p:spPr bwMode="auto">
            <a:xfrm>
              <a:off x="14591" y="23100"/>
              <a:ext cx="8382" cy="3143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fr-FR" sz="17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Arial" pitchFamily="34" charset="0"/>
                  <a:cs typeface="Arial" pitchFamily="34" charset="0"/>
                </a:rPr>
                <a:t>Robot</a:t>
              </a:r>
              <a:endParaRPr kumimoji="0" lang="fr-FR" sz="1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" name="Rounded Rectangle 28"/>
            <p:cNvSpPr>
              <a:spLocks noChangeArrowheads="1"/>
            </p:cNvSpPr>
            <p:nvPr/>
          </p:nvSpPr>
          <p:spPr bwMode="auto">
            <a:xfrm>
              <a:off x="28670" y="14668"/>
              <a:ext cx="10858" cy="4096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fr-FR" sz="17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Arial" pitchFamily="34" charset="0"/>
                  <a:cs typeface="Arial" pitchFamily="34" charset="0"/>
                </a:rPr>
                <a:t>Convoyeur + robot</a:t>
              </a:r>
              <a:endParaRPr kumimoji="0" lang="fr-FR" sz="1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" name="Rounded Rectangle 30"/>
            <p:cNvSpPr>
              <a:spLocks noChangeArrowheads="1"/>
            </p:cNvSpPr>
            <p:nvPr/>
          </p:nvSpPr>
          <p:spPr bwMode="auto">
            <a:xfrm>
              <a:off x="42862" y="14954"/>
              <a:ext cx="10859" cy="4096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fr-FR" sz="17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Arial" pitchFamily="34" charset="0"/>
                  <a:cs typeface="Arial" pitchFamily="34" charset="0"/>
                </a:rPr>
                <a:t>Presse</a:t>
              </a:r>
              <a:endParaRPr kumimoji="0" lang="fr-FR" sz="1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" name="Rectangle 43"/>
            <p:cNvSpPr>
              <a:spLocks noChangeArrowheads="1"/>
            </p:cNvSpPr>
            <p:nvPr/>
          </p:nvSpPr>
          <p:spPr bwMode="auto">
            <a:xfrm>
              <a:off x="56388" y="5334"/>
              <a:ext cx="10953" cy="7143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fr-FR" sz="17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Arial" pitchFamily="34" charset="0"/>
                  <a:cs typeface="Arial" pitchFamily="34" charset="0"/>
                </a:rPr>
                <a:t>Pliage patron et collage languettes</a:t>
              </a:r>
              <a:endParaRPr kumimoji="0" lang="fr-FR" sz="1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" name="Rounded Rectangle 45"/>
            <p:cNvSpPr>
              <a:spLocks noChangeArrowheads="1"/>
            </p:cNvSpPr>
            <p:nvPr/>
          </p:nvSpPr>
          <p:spPr bwMode="auto">
            <a:xfrm>
              <a:off x="56292" y="14573"/>
              <a:ext cx="10859" cy="4096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fr-FR" sz="17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Arial" pitchFamily="34" charset="0"/>
                  <a:cs typeface="Arial" pitchFamily="34" charset="0"/>
                </a:rPr>
                <a:t>Opérateur</a:t>
              </a:r>
              <a:endParaRPr kumimoji="0" lang="fr-FR" sz="1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34" name="Straight Arrow Connector 48"/>
            <p:cNvCxnSpPr>
              <a:cxnSpLocks noChangeShapeType="1"/>
            </p:cNvCxnSpPr>
            <p:nvPr/>
          </p:nvCxnSpPr>
          <p:spPr bwMode="auto">
            <a:xfrm>
              <a:off x="10101" y="18802"/>
              <a:ext cx="2806" cy="12"/>
            </a:xfrm>
            <a:prstGeom prst="straightConnector1">
              <a:avLst/>
            </a:prstGeom>
            <a:ln>
              <a:headEnd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49"/>
            <p:cNvCxnSpPr>
              <a:cxnSpLocks noChangeShapeType="1"/>
            </p:cNvCxnSpPr>
            <p:nvPr/>
          </p:nvCxnSpPr>
          <p:spPr bwMode="auto">
            <a:xfrm>
              <a:off x="23336" y="6000"/>
              <a:ext cx="3715" cy="0"/>
            </a:xfrm>
            <a:prstGeom prst="straightConnector1">
              <a:avLst/>
            </a:prstGeom>
            <a:ln>
              <a:headEnd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Elbow Connector 50"/>
            <p:cNvCxnSpPr>
              <a:cxnSpLocks noChangeShapeType="1"/>
            </p:cNvCxnSpPr>
            <p:nvPr/>
          </p:nvCxnSpPr>
          <p:spPr bwMode="auto">
            <a:xfrm flipV="1">
              <a:off x="24669" y="10096"/>
              <a:ext cx="2382" cy="8668"/>
            </a:xfrm>
            <a:prstGeom prst="bentConnector3">
              <a:avLst>
                <a:gd name="adj1" fmla="val 50000"/>
              </a:avLst>
            </a:prstGeom>
            <a:ln>
              <a:headEnd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51"/>
            <p:cNvCxnSpPr>
              <a:cxnSpLocks noChangeShapeType="1"/>
            </p:cNvCxnSpPr>
            <p:nvPr/>
          </p:nvCxnSpPr>
          <p:spPr bwMode="auto">
            <a:xfrm>
              <a:off x="40005" y="9144"/>
              <a:ext cx="2476" cy="0"/>
            </a:xfrm>
            <a:prstGeom prst="straightConnector1">
              <a:avLst/>
            </a:prstGeom>
            <a:ln>
              <a:headEnd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52"/>
            <p:cNvCxnSpPr>
              <a:cxnSpLocks noChangeShapeType="1"/>
            </p:cNvCxnSpPr>
            <p:nvPr/>
          </p:nvCxnSpPr>
          <p:spPr bwMode="auto">
            <a:xfrm flipV="1">
              <a:off x="54434" y="9048"/>
              <a:ext cx="1858" cy="84"/>
            </a:xfrm>
            <a:prstGeom prst="straightConnector1">
              <a:avLst/>
            </a:prstGeom>
            <a:ln>
              <a:headEnd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6" name="Straight Arrow Connector 48"/>
          <p:cNvCxnSpPr>
            <a:cxnSpLocks noChangeShapeType="1"/>
          </p:cNvCxnSpPr>
          <p:nvPr/>
        </p:nvCxnSpPr>
        <p:spPr bwMode="auto">
          <a:xfrm>
            <a:off x="1907704" y="2780928"/>
            <a:ext cx="288032" cy="1588"/>
          </a:xfrm>
          <a:prstGeom prst="straightConnector1">
            <a:avLst/>
          </a:prstGeom>
          <a:ln>
            <a:headEnd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161760"/>
          </a:xfrm>
        </p:spPr>
        <p:txBody>
          <a:bodyPr/>
          <a:lstStyle/>
          <a:p>
            <a:r>
              <a:rPr lang="fr-FR" smtClean="0"/>
              <a:t>tableau</a:t>
            </a:r>
            <a:endParaRPr lang="fr-FR" dirty="0"/>
          </a:p>
        </p:txBody>
      </p:sp>
      <p:pic>
        <p:nvPicPr>
          <p:cNvPr id="4" name="Picture 2" descr="c:\Users\Julia\Desktop\ESB\logo-esb-h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24328" y="5951304"/>
            <a:ext cx="1457037" cy="748999"/>
          </a:xfrm>
          <a:prstGeom prst="rect">
            <a:avLst/>
          </a:prstGeom>
          <a:noFill/>
        </p:spPr>
      </p:pic>
      <p:sp>
        <p:nvSpPr>
          <p:cNvPr id="6" name="Titre 1"/>
          <p:cNvSpPr txBox="1">
            <a:spLocks/>
          </p:cNvSpPr>
          <p:nvPr/>
        </p:nvSpPr>
        <p:spPr>
          <a:xfrm>
            <a:off x="467544" y="260648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40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Coût de fabrication</a:t>
            </a:r>
            <a:endParaRPr kumimoji="0" lang="fr-FR" sz="4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Image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348880"/>
            <a:ext cx="8604448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23528" y="1196752"/>
            <a:ext cx="8229600" cy="792088"/>
          </a:xfrm>
        </p:spPr>
        <p:txBody>
          <a:bodyPr/>
          <a:lstStyle/>
          <a:p>
            <a:pPr>
              <a:buNone/>
            </a:pPr>
            <a:r>
              <a:rPr lang="fr-FR" dirty="0" smtClean="0"/>
              <a:t>Cycle de vie</a:t>
            </a:r>
            <a:endParaRPr lang="fr-FR" dirty="0"/>
          </a:p>
        </p:txBody>
      </p:sp>
      <p:pic>
        <p:nvPicPr>
          <p:cNvPr id="4" name="Picture 2" descr="c:\Users\Julia\Desktop\ESB\logo-esb-h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24328" y="5951304"/>
            <a:ext cx="1457037" cy="748999"/>
          </a:xfrm>
          <a:prstGeom prst="rect">
            <a:avLst/>
          </a:prstGeom>
          <a:noFill/>
        </p:spPr>
      </p:pic>
      <p:sp>
        <p:nvSpPr>
          <p:cNvPr id="6" name="Titre 1"/>
          <p:cNvSpPr txBox="1">
            <a:spLocks/>
          </p:cNvSpPr>
          <p:nvPr/>
        </p:nvSpPr>
        <p:spPr>
          <a:xfrm>
            <a:off x="467544" y="260648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40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Impact environnemental</a:t>
            </a:r>
            <a:endParaRPr kumimoji="0" lang="fr-FR" sz="4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5" name="Diagramme 4"/>
          <p:cNvGraphicFramePr/>
          <p:nvPr/>
        </p:nvGraphicFramePr>
        <p:xfrm>
          <a:off x="2195736" y="1772816"/>
          <a:ext cx="6672064" cy="46962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7" name="Groupe 6"/>
          <p:cNvGrpSpPr/>
          <p:nvPr/>
        </p:nvGrpSpPr>
        <p:grpSpPr>
          <a:xfrm>
            <a:off x="517315" y="5517233"/>
            <a:ext cx="1700657" cy="873389"/>
            <a:chOff x="583349" y="1939835"/>
            <a:chExt cx="2460471" cy="1543088"/>
          </a:xfrm>
        </p:grpSpPr>
        <p:sp>
          <p:nvSpPr>
            <p:cNvPr id="8" name="Rectangle 7"/>
            <p:cNvSpPr/>
            <p:nvPr/>
          </p:nvSpPr>
          <p:spPr>
            <a:xfrm>
              <a:off x="583349" y="2321502"/>
              <a:ext cx="1907402" cy="1161421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Rectangle 8"/>
            <p:cNvSpPr/>
            <p:nvPr/>
          </p:nvSpPr>
          <p:spPr>
            <a:xfrm>
              <a:off x="1136418" y="1939835"/>
              <a:ext cx="1907402" cy="116142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5400" tIns="25400" rIns="25400" bIns="254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2000" kern="1200" dirty="0" smtClean="0"/>
                <a:t>Forêt</a:t>
              </a:r>
              <a:endParaRPr lang="fr-FR" sz="2000" kern="1200" dirty="0"/>
            </a:p>
          </p:txBody>
        </p:sp>
      </p:grpSp>
      <p:sp>
        <p:nvSpPr>
          <p:cNvPr id="10" name="Flèche vers le haut 9"/>
          <p:cNvSpPr/>
          <p:nvPr/>
        </p:nvSpPr>
        <p:spPr>
          <a:xfrm>
            <a:off x="1475656" y="4653136"/>
            <a:ext cx="216024" cy="57606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899592" y="3933056"/>
            <a:ext cx="1368152" cy="657365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5400" tIns="25400" rIns="25400" bIns="25400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2000" kern="1200" dirty="0" smtClean="0"/>
              <a:t>Fabrication papier</a:t>
            </a:r>
            <a:endParaRPr lang="fr-FR" sz="2000" kern="1200" dirty="0"/>
          </a:p>
        </p:txBody>
      </p:sp>
      <p:sp>
        <p:nvSpPr>
          <p:cNvPr id="12" name="Flèche vers le haut 11"/>
          <p:cNvSpPr/>
          <p:nvPr/>
        </p:nvSpPr>
        <p:spPr>
          <a:xfrm>
            <a:off x="1475656" y="3212976"/>
            <a:ext cx="216024" cy="57606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/>
          <p:cNvSpPr/>
          <p:nvPr/>
        </p:nvSpPr>
        <p:spPr>
          <a:xfrm>
            <a:off x="899592" y="2204864"/>
            <a:ext cx="1584176" cy="657365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5400" tIns="25400" rIns="25400" bIns="25400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2000" kern="1200" dirty="0" smtClean="0"/>
              <a:t>Récupération papier</a:t>
            </a:r>
            <a:endParaRPr lang="fr-FR" sz="2000" kern="1200" dirty="0"/>
          </a:p>
        </p:txBody>
      </p:sp>
      <p:sp>
        <p:nvSpPr>
          <p:cNvPr id="15" name="Flèche droite 14"/>
          <p:cNvSpPr/>
          <p:nvPr/>
        </p:nvSpPr>
        <p:spPr>
          <a:xfrm>
            <a:off x="2627784" y="2420888"/>
            <a:ext cx="720080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Flèche droite 18"/>
          <p:cNvSpPr/>
          <p:nvPr/>
        </p:nvSpPr>
        <p:spPr>
          <a:xfrm rot="8605009">
            <a:off x="2181333" y="3145884"/>
            <a:ext cx="1357003" cy="400231"/>
          </a:xfrm>
          <a:prstGeom prst="rightArrow">
            <a:avLst>
              <a:gd name="adj1" fmla="val 47543"/>
              <a:gd name="adj2" fmla="val 6890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305776"/>
          </a:xfrm>
        </p:spPr>
        <p:txBody>
          <a:bodyPr/>
          <a:lstStyle/>
          <a:p>
            <a:endParaRPr lang="fr-FR" dirty="0" smtClean="0"/>
          </a:p>
          <a:p>
            <a:r>
              <a:rPr lang="fr-FR" dirty="0" smtClean="0"/>
              <a:t>Logiciel </a:t>
            </a:r>
            <a:r>
              <a:rPr lang="fr-FR" dirty="0" err="1" smtClean="0"/>
              <a:t>Simapro</a:t>
            </a:r>
            <a:endParaRPr lang="fr-FR" dirty="0" smtClean="0"/>
          </a:p>
          <a:p>
            <a:pPr lvl="1"/>
            <a:r>
              <a:rPr lang="fr-FR" dirty="0" smtClean="0"/>
              <a:t>Choix de la méthode</a:t>
            </a:r>
          </a:p>
          <a:p>
            <a:pPr lvl="1"/>
            <a:r>
              <a:rPr lang="fr-FR" dirty="0" smtClean="0"/>
              <a:t>Choix des étapes prises en compte</a:t>
            </a:r>
          </a:p>
          <a:p>
            <a:pPr lvl="0">
              <a:buClr>
                <a:srgbClr val="A5AB81"/>
              </a:buClr>
            </a:pPr>
            <a:endParaRPr lang="fr-FR" dirty="0" smtClean="0">
              <a:solidFill>
                <a:srgbClr val="255019"/>
              </a:solidFill>
            </a:endParaRPr>
          </a:p>
          <a:p>
            <a:pPr lvl="0">
              <a:buClr>
                <a:srgbClr val="A5AB81"/>
              </a:buClr>
            </a:pPr>
            <a:r>
              <a:rPr lang="fr-FR" dirty="0" smtClean="0">
                <a:solidFill>
                  <a:srgbClr val="255019"/>
                </a:solidFill>
              </a:rPr>
              <a:t>Comparaison de l’impact environnemental de deux isolants</a:t>
            </a:r>
          </a:p>
          <a:p>
            <a:pPr lvl="1"/>
            <a:endParaRPr lang="fr-FR" dirty="0" smtClean="0"/>
          </a:p>
          <a:p>
            <a:pPr lvl="1">
              <a:buNone/>
            </a:pPr>
            <a:endParaRPr lang="fr-FR" dirty="0"/>
          </a:p>
        </p:txBody>
      </p:sp>
      <p:pic>
        <p:nvPicPr>
          <p:cNvPr id="4" name="Picture 2" descr="c:\Users\Julia\Desktop\ESB\logo-esb-h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24328" y="5951304"/>
            <a:ext cx="1457037" cy="748999"/>
          </a:xfrm>
          <a:prstGeom prst="rect">
            <a:avLst/>
          </a:prstGeom>
          <a:noFill/>
        </p:spPr>
      </p:pic>
      <p:sp>
        <p:nvSpPr>
          <p:cNvPr id="6" name="Titre 1"/>
          <p:cNvSpPr txBox="1">
            <a:spLocks/>
          </p:cNvSpPr>
          <p:nvPr/>
        </p:nvSpPr>
        <p:spPr>
          <a:xfrm>
            <a:off x="467544" y="260648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4000" noProof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Impact environnemental</a:t>
            </a:r>
            <a:endParaRPr kumimoji="0" lang="fr-FR" sz="4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074" name="Picture 2" descr="C:\Users\Julia\Desktop\SimaProIc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6296" y="2102892"/>
            <a:ext cx="648072" cy="6480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Julia\Desktop\ESB\logo-esb-h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24328" y="5951304"/>
            <a:ext cx="1457037" cy="748999"/>
          </a:xfrm>
          <a:prstGeom prst="rect">
            <a:avLst/>
          </a:prstGeom>
          <a:noFill/>
        </p:spPr>
      </p:pic>
      <p:sp>
        <p:nvSpPr>
          <p:cNvPr id="6" name="Titre 1"/>
          <p:cNvSpPr txBox="1">
            <a:spLocks/>
          </p:cNvSpPr>
          <p:nvPr/>
        </p:nvSpPr>
        <p:spPr>
          <a:xfrm>
            <a:off x="467544" y="260648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4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8" name="Image 7"/>
          <p:cNvPicPr/>
          <p:nvPr/>
        </p:nvPicPr>
        <p:blipFill>
          <a:blip r:embed="rId3" cstate="print"/>
          <a:srcRect l="2556" r="2400"/>
          <a:stretch>
            <a:fillRect/>
          </a:stretch>
        </p:blipFill>
        <p:spPr bwMode="auto">
          <a:xfrm>
            <a:off x="1115616" y="116632"/>
            <a:ext cx="6343650" cy="697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6" name="Text Box 93"/>
          <p:cNvSpPr txBox="1">
            <a:spLocks noChangeArrowheads="1"/>
          </p:cNvSpPr>
          <p:nvPr/>
        </p:nvSpPr>
        <p:spPr bwMode="auto">
          <a:xfrm>
            <a:off x="2123728" y="6093296"/>
            <a:ext cx="1173163" cy="3619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Laine de Verre</a:t>
            </a: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7" name="Text Box 94"/>
          <p:cNvSpPr txBox="1">
            <a:spLocks noChangeArrowheads="1"/>
          </p:cNvSpPr>
          <p:nvPr/>
        </p:nvSpPr>
        <p:spPr bwMode="auto">
          <a:xfrm>
            <a:off x="5390803" y="6093296"/>
            <a:ext cx="1127125" cy="5873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Panneau de papier recyclé</a:t>
            </a: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8" name="Text Box 73"/>
          <p:cNvSpPr txBox="1">
            <a:spLocks noChangeArrowheads="1"/>
          </p:cNvSpPr>
          <p:nvPr/>
        </p:nvSpPr>
        <p:spPr bwMode="auto">
          <a:xfrm>
            <a:off x="844947" y="160189"/>
            <a:ext cx="935037" cy="69056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Equivalent dégagement de CO2</a:t>
            </a: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029" name="Group 79"/>
          <p:cNvGrpSpPr>
            <a:grpSpLocks/>
          </p:cNvGrpSpPr>
          <p:nvPr/>
        </p:nvGrpSpPr>
        <p:grpSpPr bwMode="auto">
          <a:xfrm>
            <a:off x="3419872" y="404664"/>
            <a:ext cx="3527425" cy="1154112"/>
            <a:chOff x="4943" y="2738"/>
            <a:chExt cx="5555" cy="1818"/>
          </a:xfrm>
        </p:grpSpPr>
        <p:cxnSp>
          <p:nvCxnSpPr>
            <p:cNvPr id="30" name="AutoShape 76"/>
            <p:cNvCxnSpPr>
              <a:cxnSpLocks noChangeShapeType="1"/>
            </p:cNvCxnSpPr>
            <p:nvPr/>
          </p:nvCxnSpPr>
          <p:spPr bwMode="auto">
            <a:xfrm flipH="1">
              <a:off x="4943" y="3439"/>
              <a:ext cx="1935" cy="1117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sp>
          <p:nvSpPr>
            <p:cNvPr id="31" name="Text Box 78"/>
            <p:cNvSpPr txBox="1">
              <a:spLocks noChangeArrowheads="1"/>
            </p:cNvSpPr>
            <p:nvPr/>
          </p:nvSpPr>
          <p:spPr bwMode="auto">
            <a:xfrm>
              <a:off x="6886" y="2738"/>
              <a:ext cx="3612" cy="94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fr-FR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Dégagement lié l’énergie nécessaire</a:t>
              </a:r>
              <a:r>
                <a:rPr kumimoji="0" lang="fr-FR" sz="1100" b="0" i="0" u="none" strike="noStrike" cap="none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 </a:t>
              </a:r>
              <a:r>
                <a:rPr kumimoji="0" lang="fr-FR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 à la</a:t>
              </a:r>
              <a:r>
                <a:rPr kumimoji="0" lang="fr-FR" sz="1100" b="0" i="0" u="none" strike="noStrike" cap="none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 transformation de la matière première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032" name="Text Box 88"/>
          <p:cNvSpPr txBox="1">
            <a:spLocks noChangeArrowheads="1"/>
          </p:cNvSpPr>
          <p:nvPr/>
        </p:nvSpPr>
        <p:spPr bwMode="auto">
          <a:xfrm>
            <a:off x="4659709" y="2714476"/>
            <a:ext cx="2292350" cy="26161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Dégagement lié au</a:t>
            </a:r>
            <a:r>
              <a:rPr kumimoji="0" lang="fr-FR" sz="11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transport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033" name="AutoShape 90"/>
          <p:cNvCxnSpPr>
            <a:cxnSpLocks noChangeShapeType="1"/>
          </p:cNvCxnSpPr>
          <p:nvPr/>
        </p:nvCxnSpPr>
        <p:spPr bwMode="auto">
          <a:xfrm flipH="1">
            <a:off x="3419872" y="2938314"/>
            <a:ext cx="1233487" cy="2579687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in">
  <a:themeElements>
    <a:clrScheme name="Personnalisé 5">
      <a:dk1>
        <a:srgbClr val="255019"/>
      </a:dk1>
      <a:lt1>
        <a:sysClr val="window" lastClr="FFFFFF"/>
      </a:lt1>
      <a:dk2>
        <a:srgbClr val="326C22"/>
      </a:dk2>
      <a:lt2>
        <a:srgbClr val="FFFFFF"/>
      </a:lt2>
      <a:accent1>
        <a:srgbClr val="A17B35"/>
      </a:accent1>
      <a:accent2>
        <a:srgbClr val="7CC54B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Urbai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i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369</TotalTime>
  <Words>234</Words>
  <Application>Microsoft Office PowerPoint</Application>
  <PresentationFormat>Affichage à l'écran (4:3)</PresentationFormat>
  <Paragraphs>100</Paragraphs>
  <Slides>12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13" baseType="lpstr">
      <vt:lpstr>Urbain</vt:lpstr>
      <vt:lpstr>Journée Master des Bois  Présentation Projet PRTT</vt:lpstr>
      <vt:lpstr>SOMMAIRE</vt:lpstr>
      <vt:lpstr>Diapositive 3</vt:lpstr>
      <vt:lpstr>Objectifs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Julia</dc:creator>
  <cp:lastModifiedBy>Roulia</cp:lastModifiedBy>
  <cp:revision>34</cp:revision>
  <dcterms:created xsi:type="dcterms:W3CDTF">2011-01-20T09:19:54Z</dcterms:created>
  <dcterms:modified xsi:type="dcterms:W3CDTF">2011-09-26T18:59:18Z</dcterms:modified>
</cp:coreProperties>
</file>